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0" d="100"/>
          <a:sy n="130" d="100"/>
        </p:scale>
        <p:origin x="77" y="22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eg>
</file>

<file path=ppt/media/image3.jpeg>
</file>

<file path=ppt/media/image4.jpeg>
</file>

<file path=ppt/media/image5.jpeg>
</file>

<file path=ppt/media/image6.jpe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1762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457200" y="2286000"/>
            <a:ext cx="8229600" cy="914400"/>
          </a:xfrm>
          <a:prstGeom prst="rect">
            <a:avLst/>
          </a:prstGeom>
          <a:noFill/>
          <a:ln/>
        </p:spPr>
        <p:txBody>
          <a:bodyPr wrap="square" rtlCol="0" anchor="ctr"/>
          <a:lstStyle/>
          <a:p>
            <a:pPr marL="0" indent="0" algn="ctr">
              <a:buNone/>
            </a:pPr>
            <a:r>
              <a:rPr lang="en-US" sz="5400" b="1" dirty="0">
                <a:solidFill>
                  <a:srgbClr val="8B0000"/>
                </a:solidFill>
                <a:latin typeface="Georgia" pitchFamily="34" charset="0"/>
                <a:ea typeface="Georgia" pitchFamily="34" charset="-122"/>
                <a:cs typeface="Georgia" pitchFamily="34" charset="-120"/>
              </a:rPr>
              <a:t>CONTEMPORARY VOICES</a:t>
            </a:r>
            <a:endParaRPr lang="en-US" sz="5400" dirty="0"/>
          </a:p>
        </p:txBody>
      </p:sp>
      <p:sp>
        <p:nvSpPr>
          <p:cNvPr id="3" name="Text 1"/>
          <p:cNvSpPr/>
          <p:nvPr/>
        </p:nvSpPr>
        <p:spPr>
          <a:xfrm>
            <a:off x="457200" y="3358661"/>
            <a:ext cx="8229600" cy="548640"/>
          </a:xfrm>
          <a:prstGeom prst="rect">
            <a:avLst/>
          </a:prstGeom>
          <a:noFill/>
          <a:ln/>
        </p:spPr>
        <p:txBody>
          <a:bodyPr wrap="square" rtlCol="0" anchor="ctr"/>
          <a:lstStyle/>
          <a:p>
            <a:pPr marL="0" indent="0" algn="ctr">
              <a:buNone/>
            </a:pPr>
            <a:r>
              <a:rPr lang="en-US" sz="2800" i="1" dirty="0">
                <a:solidFill>
                  <a:srgbClr val="888888"/>
                </a:solidFill>
                <a:latin typeface="Georgia" pitchFamily="34" charset="0"/>
                <a:ea typeface="Georgia" pitchFamily="34" charset="-122"/>
                <a:cs typeface="Georgia" pitchFamily="34" charset="-120"/>
              </a:rPr>
              <a:t>An Encounter</a:t>
            </a:r>
            <a:endParaRPr lang="en-US"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365760" y="182880"/>
            <a:ext cx="1828800" cy="365760"/>
          </a:xfrm>
          <a:prstGeom prst="rect">
            <a:avLst/>
          </a:prstGeom>
          <a:noFill/>
          <a:ln/>
        </p:spPr>
        <p:txBody>
          <a:bodyPr wrap="square" rtlCol="0" anchor="ctr"/>
          <a:lstStyle/>
          <a:p>
            <a:pPr marL="0" indent="0">
              <a:buNone/>
            </a:pPr>
            <a:r>
              <a:rPr lang="en-US" sz="1600" dirty="0">
                <a:solidFill>
                  <a:srgbClr val="888888"/>
                </a:solidFill>
                <a:latin typeface="Georgia" pitchFamily="34" charset="0"/>
                <a:ea typeface="Georgia" pitchFamily="34" charset="-122"/>
                <a:cs typeface="Georgia" pitchFamily="34" charset="-120"/>
              </a:rPr>
              <a:t>Quote 8</a:t>
            </a:r>
            <a:endParaRPr lang="en-US" sz="1600" dirty="0"/>
          </a:p>
        </p:txBody>
      </p:sp>
      <p:sp>
        <p:nvSpPr>
          <p:cNvPr id="3" name="Text 1"/>
          <p:cNvSpPr/>
          <p:nvPr/>
        </p:nvSpPr>
        <p:spPr>
          <a:xfrm>
            <a:off x="365760" y="502920"/>
            <a:ext cx="8412480" cy="1463040"/>
          </a:xfrm>
          <a:prstGeom prst="rect">
            <a:avLst/>
          </a:prstGeom>
          <a:noFill/>
          <a:ln/>
        </p:spPr>
        <p:txBody>
          <a:bodyPr wrap="square" rtlCol="0" anchor="t"/>
          <a:lstStyle/>
          <a:p>
            <a:pPr marL="0" indent="0">
              <a:buNone/>
            </a:pPr>
            <a:r>
              <a:rPr lang="en-US" sz="1800" i="1" dirty="0">
                <a:solidFill>
                  <a:srgbClr val="E0E0E0"/>
                </a:solidFill>
                <a:latin typeface="Georgia" pitchFamily="34" charset="0"/>
                <a:ea typeface="Georgia" pitchFamily="34" charset="-122"/>
                <a:cs typeface="Georgia" pitchFamily="34" charset="-120"/>
              </a:rPr>
              <a:t>"I agree with the Israeli position on this. If we have evidence that they are building a missile defense, a missile system, an offensive system with a nuclear capacity and they will not negotiate with us, I would support a unilateral strike to take them out. That to me is a hell of a lot less risky way to deal with my grandchildren's future than to engage in an overall arms race."</a:t>
            </a:r>
            <a:endParaRPr lang="en-US" sz="1800" dirty="0"/>
          </a:p>
        </p:txBody>
      </p:sp>
      <p:sp>
        <p:nvSpPr>
          <p:cNvPr id="4" name="Shape 2"/>
          <p:cNvSpPr/>
          <p:nvPr/>
        </p:nvSpPr>
        <p:spPr>
          <a:xfrm>
            <a:off x="365760" y="2103120"/>
            <a:ext cx="54864" cy="822960"/>
          </a:xfrm>
          <a:prstGeom prst="rect">
            <a:avLst/>
          </a:prstGeom>
          <a:solidFill>
            <a:srgbClr val="8B0000"/>
          </a:solidFill>
          <a:ln/>
        </p:spPr>
        <p:txBody>
          <a:bodyPr/>
          <a:lstStyle/>
          <a:p>
            <a:endParaRPr lang="en-CA"/>
          </a:p>
        </p:txBody>
      </p:sp>
      <p:sp>
        <p:nvSpPr>
          <p:cNvPr id="5" name="Text 3"/>
          <p:cNvSpPr/>
          <p:nvPr/>
        </p:nvSpPr>
        <p:spPr>
          <a:xfrm>
            <a:off x="502920" y="2103120"/>
            <a:ext cx="5486400" cy="365760"/>
          </a:xfrm>
          <a:prstGeom prst="rect">
            <a:avLst/>
          </a:prstGeom>
          <a:noFill/>
          <a:ln/>
        </p:spPr>
        <p:txBody>
          <a:bodyPr wrap="square" rtlCol="0" anchor="ctr"/>
          <a:lstStyle/>
          <a:p>
            <a:pPr marL="0" indent="0">
              <a:buNone/>
            </a:pPr>
            <a:r>
              <a:rPr lang="en-US" sz="2000" b="1" dirty="0">
                <a:solidFill>
                  <a:srgbClr val="8B0000"/>
                </a:solidFill>
                <a:latin typeface="Georgia" pitchFamily="34" charset="0"/>
                <a:ea typeface="Georgia" pitchFamily="34" charset="-122"/>
                <a:cs typeface="Georgia" pitchFamily="34" charset="-120"/>
              </a:rPr>
              <a:t>Joe Biden</a:t>
            </a:r>
            <a:endParaRPr lang="en-US" sz="2000" dirty="0"/>
          </a:p>
        </p:txBody>
      </p:sp>
      <p:sp>
        <p:nvSpPr>
          <p:cNvPr id="6" name="Text 4"/>
          <p:cNvSpPr/>
          <p:nvPr/>
        </p:nvSpPr>
        <p:spPr>
          <a:xfrm>
            <a:off x="502920" y="2423160"/>
            <a:ext cx="5486400" cy="256032"/>
          </a:xfrm>
          <a:prstGeom prst="rect">
            <a:avLst/>
          </a:prstGeom>
          <a:noFill/>
          <a:ln/>
        </p:spPr>
        <p:txBody>
          <a:bodyPr wrap="square" rtlCol="0" anchor="ctr"/>
          <a:lstStyle/>
          <a:p>
            <a:pPr marL="0" indent="0">
              <a:buNone/>
            </a:pPr>
            <a:r>
              <a:rPr lang="en-US" sz="1300" dirty="0">
                <a:solidFill>
                  <a:srgbClr val="888888"/>
                </a:solidFill>
                <a:latin typeface="Georgia" pitchFamily="34" charset="0"/>
                <a:ea typeface="Georgia" pitchFamily="34" charset="-122"/>
                <a:cs typeface="Georgia" pitchFamily="34" charset="-120"/>
              </a:rPr>
              <a:t>U.S. Senator (D-Delaware), Member of Judiciary Committee</a:t>
            </a:r>
            <a:endParaRPr lang="en-US" sz="1300" dirty="0"/>
          </a:p>
        </p:txBody>
      </p:sp>
      <p:sp>
        <p:nvSpPr>
          <p:cNvPr id="7" name="Text 5"/>
          <p:cNvSpPr/>
          <p:nvPr/>
        </p:nvSpPr>
        <p:spPr>
          <a:xfrm>
            <a:off x="502920" y="2633472"/>
            <a:ext cx="5486400" cy="256032"/>
          </a:xfrm>
          <a:prstGeom prst="rect">
            <a:avLst/>
          </a:prstGeom>
          <a:noFill/>
          <a:ln/>
        </p:spPr>
        <p:txBody>
          <a:bodyPr wrap="square" rtlCol="0" anchor="ctr"/>
          <a:lstStyle/>
          <a:p>
            <a:pPr marL="0" indent="0">
              <a:buNone/>
            </a:pPr>
            <a:r>
              <a:rPr lang="en-US" sz="1100" dirty="0">
                <a:solidFill>
                  <a:srgbClr val="888888"/>
                </a:solidFill>
                <a:latin typeface="Georgia" pitchFamily="34" charset="0"/>
                <a:ea typeface="Georgia" pitchFamily="34" charset="-122"/>
                <a:cs typeface="Georgia" pitchFamily="34" charset="-120"/>
              </a:rPr>
              <a:t>Speech at American Jewish Committee event, C-SPAN Campaign 2000 coverage</a:t>
            </a:r>
            <a:endParaRPr lang="en-US" sz="1100" dirty="0"/>
          </a:p>
        </p:txBody>
      </p:sp>
      <p:sp>
        <p:nvSpPr>
          <p:cNvPr id="8" name="Shape 6"/>
          <p:cNvSpPr/>
          <p:nvPr/>
        </p:nvSpPr>
        <p:spPr>
          <a:xfrm>
            <a:off x="274320" y="3451860"/>
            <a:ext cx="11338560" cy="1508760"/>
          </a:xfrm>
          <a:prstGeom prst="rect">
            <a:avLst/>
          </a:prstGeom>
          <a:solidFill>
            <a:srgbClr val="2A2A2A"/>
          </a:solidFill>
          <a:ln/>
        </p:spPr>
        <p:txBody>
          <a:bodyPr/>
          <a:lstStyle/>
          <a:p>
            <a:endParaRPr lang="en-CA" dirty="0"/>
          </a:p>
        </p:txBody>
      </p:sp>
      <p:sp>
        <p:nvSpPr>
          <p:cNvPr id="9" name="Text 7"/>
          <p:cNvSpPr/>
          <p:nvPr/>
        </p:nvSpPr>
        <p:spPr>
          <a:xfrm>
            <a:off x="457200" y="3520440"/>
            <a:ext cx="1828800" cy="274320"/>
          </a:xfrm>
          <a:prstGeom prst="rect">
            <a:avLst/>
          </a:prstGeom>
          <a:noFill/>
          <a:ln/>
        </p:spPr>
        <p:txBody>
          <a:bodyPr wrap="square" rtlCol="0" anchor="ctr"/>
          <a:lstStyle/>
          <a:p>
            <a:pPr marL="0" indent="0">
              <a:buNone/>
            </a:pPr>
            <a:r>
              <a:rPr lang="en-US" sz="1000" b="1" dirty="0">
                <a:solidFill>
                  <a:srgbClr val="8B0000"/>
                </a:solidFill>
                <a:latin typeface="Georgia" pitchFamily="34" charset="0"/>
                <a:ea typeface="Georgia" pitchFamily="34" charset="-122"/>
                <a:cs typeface="Georgia" pitchFamily="34" charset="-120"/>
              </a:rPr>
              <a:t>CONTEXT</a:t>
            </a:r>
            <a:endParaRPr lang="en-US" sz="1000" dirty="0"/>
          </a:p>
        </p:txBody>
      </p:sp>
      <p:sp>
        <p:nvSpPr>
          <p:cNvPr id="10" name="Text 8"/>
          <p:cNvSpPr/>
          <p:nvPr/>
        </p:nvSpPr>
        <p:spPr>
          <a:xfrm>
            <a:off x="457200" y="3749040"/>
            <a:ext cx="10972800" cy="1097280"/>
          </a:xfrm>
          <a:prstGeom prst="rect">
            <a:avLst/>
          </a:prstGeom>
          <a:noFill/>
          <a:ln/>
        </p:spPr>
        <p:txBody>
          <a:bodyPr wrap="square" rtlCol="0" anchor="t"/>
          <a:lstStyle/>
          <a:p>
            <a:pPr marL="0" indent="0">
              <a:buNone/>
            </a:pPr>
            <a:r>
              <a:rPr lang="en-US" sz="1200" dirty="0">
                <a:solidFill>
                  <a:srgbClr val="E0E0E0"/>
                </a:solidFill>
                <a:latin typeface="Georgia" pitchFamily="34" charset="0"/>
                <a:ea typeface="Georgia" pitchFamily="34" charset="-122"/>
                <a:cs typeface="Georgia" pitchFamily="34" charset="-120"/>
              </a:rPr>
              <a:t>Biden is discussing North Korea's nuclear program. This is not a response to an attack or even a direct threat, but to the </a:t>
            </a:r>
          </a:p>
          <a:p>
            <a:pPr marL="0" indent="0">
              <a:buNone/>
            </a:pPr>
            <a:r>
              <a:rPr lang="en-US" sz="1200" dirty="0">
                <a:solidFill>
                  <a:srgbClr val="E0E0E0"/>
                </a:solidFill>
                <a:latin typeface="Georgia" pitchFamily="34" charset="0"/>
                <a:ea typeface="Georgia" pitchFamily="34" charset="-122"/>
                <a:cs typeface="Georgia" pitchFamily="34" charset="-120"/>
              </a:rPr>
              <a:t>possibility of development. North Korea's population at the time was approximately 22 million people. The United States’ </a:t>
            </a:r>
          </a:p>
          <a:p>
            <a:pPr marL="0" indent="0">
              <a:buNone/>
            </a:pPr>
            <a:r>
              <a:rPr lang="en-US" sz="1200" dirty="0">
                <a:solidFill>
                  <a:srgbClr val="E0E0E0"/>
                </a:solidFill>
                <a:latin typeface="Georgia" pitchFamily="34" charset="0"/>
                <a:ea typeface="Georgia" pitchFamily="34" charset="-122"/>
                <a:cs typeface="Georgia" pitchFamily="34" charset="-120"/>
              </a:rPr>
              <a:t>nuclear stockpile in 2000 was approximately 10,000 warheads. Consider: who decides which countries are allowed to </a:t>
            </a:r>
          </a:p>
          <a:p>
            <a:pPr marL="0" indent="0">
              <a:buNone/>
            </a:pPr>
            <a:r>
              <a:rPr lang="en-US" sz="1200" dirty="0">
                <a:solidFill>
                  <a:srgbClr val="E0E0E0"/>
                </a:solidFill>
                <a:latin typeface="Georgia" pitchFamily="34" charset="0"/>
                <a:ea typeface="Georgia" pitchFamily="34" charset="-122"/>
                <a:cs typeface="Georgia" pitchFamily="34" charset="-120"/>
              </a:rPr>
              <a:t>have nuclear weapons? Who should decide?</a:t>
            </a:r>
            <a:endParaRPr lang="en-US" sz="1200" dirty="0">
              <a:solidFill>
                <a:srgbClr val="E0E0E0"/>
              </a:solidFill>
              <a:latin typeface="Georgia" pitchFamily="34" charset="0"/>
            </a:endParaRPr>
          </a:p>
          <a:p>
            <a:pPr marL="0" indent="0">
              <a:buNone/>
            </a:pPr>
            <a:endParaRPr lang="en-US" sz="1200" dirty="0">
              <a:solidFill>
                <a:srgbClr val="E0E0E0"/>
              </a:solidFill>
              <a:latin typeface="Georgia" pitchFamily="34" charset="0"/>
              <a:ea typeface="Georgia" pitchFamily="34" charset="-122"/>
              <a:cs typeface="Georgia" pitchFamily="34" charset="-120"/>
            </a:endParaRPr>
          </a:p>
          <a:p>
            <a:r>
              <a:rPr lang="en-US" sz="1200" dirty="0">
                <a:solidFill>
                  <a:srgbClr val="E0E0E0"/>
                </a:solidFill>
                <a:latin typeface="Georgia" pitchFamily="34" charset="0"/>
                <a:ea typeface="Georgia" pitchFamily="34" charset="-122"/>
                <a:cs typeface="Georgia" pitchFamily="34" charset="-120"/>
              </a:rPr>
              <a:t>Consider: He's protecting his grandchildren. What about theirs?</a:t>
            </a:r>
          </a:p>
        </p:txBody>
      </p:sp>
      <p:pic>
        <p:nvPicPr>
          <p:cNvPr id="7170" name="Picture 2" descr="Joe Biden Defends Role in Crafting 1994 Crime Bill - WSJ">
            <a:extLst>
              <a:ext uri="{FF2B5EF4-FFF2-40B4-BE49-F238E27FC236}">
                <a16:creationId xmlns:a16="http://schemas.microsoft.com/office/drawing/2014/main" id="{4CDF2FBB-C29B-6FA1-44D6-F4A05AC25BC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25221" y="1954600"/>
            <a:ext cx="2692767" cy="17944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1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365760" y="182880"/>
            <a:ext cx="1828800" cy="365760"/>
          </a:xfrm>
          <a:prstGeom prst="rect">
            <a:avLst/>
          </a:prstGeom>
          <a:noFill/>
          <a:ln/>
        </p:spPr>
        <p:txBody>
          <a:bodyPr wrap="square" rtlCol="0" anchor="ctr"/>
          <a:lstStyle/>
          <a:p>
            <a:pPr marL="0" indent="0">
              <a:buNone/>
            </a:pPr>
            <a:r>
              <a:rPr lang="en-US" sz="1600" dirty="0">
                <a:solidFill>
                  <a:srgbClr val="888888"/>
                </a:solidFill>
                <a:latin typeface="Georgia" pitchFamily="34" charset="0"/>
                <a:ea typeface="Georgia" pitchFamily="34" charset="-122"/>
                <a:cs typeface="Georgia" pitchFamily="34" charset="-120"/>
              </a:rPr>
              <a:t>Quote 9</a:t>
            </a:r>
            <a:endParaRPr lang="en-US" sz="1600" dirty="0"/>
          </a:p>
        </p:txBody>
      </p:sp>
      <p:sp>
        <p:nvSpPr>
          <p:cNvPr id="3" name="Text 1"/>
          <p:cNvSpPr/>
          <p:nvPr/>
        </p:nvSpPr>
        <p:spPr>
          <a:xfrm>
            <a:off x="365760" y="502920"/>
            <a:ext cx="8412480" cy="1463040"/>
          </a:xfrm>
          <a:prstGeom prst="rect">
            <a:avLst/>
          </a:prstGeom>
          <a:noFill/>
          <a:ln/>
        </p:spPr>
        <p:txBody>
          <a:bodyPr wrap="square" rtlCol="0" anchor="t"/>
          <a:lstStyle/>
          <a:p>
            <a:pPr marL="0" indent="0">
              <a:buNone/>
            </a:pPr>
            <a:r>
              <a:rPr lang="en-US" sz="1800" i="1" dirty="0">
                <a:solidFill>
                  <a:srgbClr val="E0E0E0"/>
                </a:solidFill>
                <a:latin typeface="Georgia" pitchFamily="34" charset="0"/>
                <a:ea typeface="Georgia" pitchFamily="34" charset="-122"/>
                <a:cs typeface="Georgia" pitchFamily="34" charset="-120"/>
              </a:rPr>
              <a:t>"The truth is, [Palestine] was a crappy piece of land with nothing on it. It was a place that hadn't really figured out quite what they were going to do with themselves. So when the opportunity came to take it, of course they took it."</a:t>
            </a:r>
            <a:endParaRPr lang="en-US" sz="1800" dirty="0"/>
          </a:p>
        </p:txBody>
      </p:sp>
      <p:sp>
        <p:nvSpPr>
          <p:cNvPr id="4" name="Shape 2"/>
          <p:cNvSpPr/>
          <p:nvPr/>
        </p:nvSpPr>
        <p:spPr>
          <a:xfrm>
            <a:off x="365760" y="2103120"/>
            <a:ext cx="54864" cy="822960"/>
          </a:xfrm>
          <a:prstGeom prst="rect">
            <a:avLst/>
          </a:prstGeom>
          <a:solidFill>
            <a:srgbClr val="8B0000"/>
          </a:solidFill>
          <a:ln/>
        </p:spPr>
        <p:txBody>
          <a:bodyPr/>
          <a:lstStyle/>
          <a:p>
            <a:endParaRPr lang="en-CA"/>
          </a:p>
        </p:txBody>
      </p:sp>
      <p:sp>
        <p:nvSpPr>
          <p:cNvPr id="5" name="Text 3"/>
          <p:cNvSpPr/>
          <p:nvPr/>
        </p:nvSpPr>
        <p:spPr>
          <a:xfrm>
            <a:off x="502920" y="2103120"/>
            <a:ext cx="5486400" cy="365760"/>
          </a:xfrm>
          <a:prstGeom prst="rect">
            <a:avLst/>
          </a:prstGeom>
          <a:noFill/>
          <a:ln/>
        </p:spPr>
        <p:txBody>
          <a:bodyPr wrap="square" rtlCol="0" anchor="ctr"/>
          <a:lstStyle/>
          <a:p>
            <a:pPr marL="0" indent="0">
              <a:buNone/>
            </a:pPr>
            <a:r>
              <a:rPr lang="en-US" sz="2000" b="1" dirty="0">
                <a:solidFill>
                  <a:srgbClr val="8B0000"/>
                </a:solidFill>
                <a:latin typeface="Georgia" pitchFamily="34" charset="0"/>
                <a:ea typeface="Georgia" pitchFamily="34" charset="-122"/>
                <a:cs typeface="Georgia" pitchFamily="34" charset="-120"/>
              </a:rPr>
              <a:t>Selina Robinson</a:t>
            </a:r>
            <a:endParaRPr lang="en-US" sz="2000" dirty="0"/>
          </a:p>
        </p:txBody>
      </p:sp>
      <p:sp>
        <p:nvSpPr>
          <p:cNvPr id="6" name="Text 4"/>
          <p:cNvSpPr/>
          <p:nvPr/>
        </p:nvSpPr>
        <p:spPr>
          <a:xfrm>
            <a:off x="502920" y="2423160"/>
            <a:ext cx="5486400" cy="256032"/>
          </a:xfrm>
          <a:prstGeom prst="rect">
            <a:avLst/>
          </a:prstGeom>
          <a:noFill/>
          <a:ln/>
        </p:spPr>
        <p:txBody>
          <a:bodyPr wrap="square" rtlCol="0" anchor="ctr"/>
          <a:lstStyle/>
          <a:p>
            <a:pPr marL="0" indent="0">
              <a:buNone/>
            </a:pPr>
            <a:r>
              <a:rPr lang="en-US" sz="1300" dirty="0">
                <a:solidFill>
                  <a:srgbClr val="888888"/>
                </a:solidFill>
                <a:latin typeface="Georgia" pitchFamily="34" charset="0"/>
                <a:ea typeface="Georgia" pitchFamily="34" charset="-122"/>
                <a:cs typeface="Georgia" pitchFamily="34" charset="-120"/>
              </a:rPr>
              <a:t>BC Minister of Post-Secondary Education</a:t>
            </a:r>
            <a:endParaRPr lang="en-US" sz="1300" dirty="0"/>
          </a:p>
        </p:txBody>
      </p:sp>
      <p:sp>
        <p:nvSpPr>
          <p:cNvPr id="7" name="Text 5"/>
          <p:cNvSpPr/>
          <p:nvPr/>
        </p:nvSpPr>
        <p:spPr>
          <a:xfrm>
            <a:off x="502920" y="2633472"/>
            <a:ext cx="5486400" cy="256032"/>
          </a:xfrm>
          <a:prstGeom prst="rect">
            <a:avLst/>
          </a:prstGeom>
          <a:noFill/>
          <a:ln/>
        </p:spPr>
        <p:txBody>
          <a:bodyPr wrap="square" rtlCol="0" anchor="ctr"/>
          <a:lstStyle/>
          <a:p>
            <a:pPr marL="0" indent="0">
              <a:buNone/>
            </a:pPr>
            <a:r>
              <a:rPr lang="en-US" sz="1100" dirty="0">
                <a:solidFill>
                  <a:srgbClr val="888888"/>
                </a:solidFill>
                <a:latin typeface="Georgia" pitchFamily="34" charset="0"/>
                <a:ea typeface="Georgia" pitchFamily="34" charset="-122"/>
                <a:cs typeface="Georgia" pitchFamily="34" charset="-120"/>
              </a:rPr>
              <a:t>B'nai Brith Canada panel on Palestine, January 30, 2024</a:t>
            </a:r>
            <a:endParaRPr lang="en-US" sz="1100" dirty="0"/>
          </a:p>
        </p:txBody>
      </p:sp>
      <p:sp>
        <p:nvSpPr>
          <p:cNvPr id="8" name="Shape 6"/>
          <p:cNvSpPr/>
          <p:nvPr/>
        </p:nvSpPr>
        <p:spPr>
          <a:xfrm>
            <a:off x="365760" y="3108960"/>
            <a:ext cx="11338560" cy="1508760"/>
          </a:xfrm>
          <a:prstGeom prst="rect">
            <a:avLst/>
          </a:prstGeom>
          <a:solidFill>
            <a:srgbClr val="2A2A2A"/>
          </a:solidFill>
          <a:ln/>
        </p:spPr>
        <p:txBody>
          <a:bodyPr/>
          <a:lstStyle/>
          <a:p>
            <a:endParaRPr lang="en-CA"/>
          </a:p>
        </p:txBody>
      </p:sp>
      <p:sp>
        <p:nvSpPr>
          <p:cNvPr id="9" name="Text 7"/>
          <p:cNvSpPr/>
          <p:nvPr/>
        </p:nvSpPr>
        <p:spPr>
          <a:xfrm>
            <a:off x="548640" y="3200400"/>
            <a:ext cx="1828800" cy="274320"/>
          </a:xfrm>
          <a:prstGeom prst="rect">
            <a:avLst/>
          </a:prstGeom>
          <a:noFill/>
          <a:ln/>
        </p:spPr>
        <p:txBody>
          <a:bodyPr wrap="square" rtlCol="0" anchor="ctr"/>
          <a:lstStyle/>
          <a:p>
            <a:pPr marL="0" indent="0">
              <a:buNone/>
            </a:pPr>
            <a:r>
              <a:rPr lang="en-US" sz="1000" b="1" dirty="0">
                <a:solidFill>
                  <a:srgbClr val="8B0000"/>
                </a:solidFill>
                <a:latin typeface="Georgia" pitchFamily="34" charset="0"/>
                <a:ea typeface="Georgia" pitchFamily="34" charset="-122"/>
                <a:cs typeface="Georgia" pitchFamily="34" charset="-120"/>
              </a:rPr>
              <a:t>CONTEXT</a:t>
            </a:r>
            <a:endParaRPr lang="en-US" sz="1000" dirty="0"/>
          </a:p>
        </p:txBody>
      </p:sp>
      <p:sp>
        <p:nvSpPr>
          <p:cNvPr id="10" name="Text 8"/>
          <p:cNvSpPr/>
          <p:nvPr/>
        </p:nvSpPr>
        <p:spPr>
          <a:xfrm>
            <a:off x="548640" y="3429000"/>
            <a:ext cx="10972800" cy="1097280"/>
          </a:xfrm>
          <a:prstGeom prst="rect">
            <a:avLst/>
          </a:prstGeom>
          <a:noFill/>
          <a:ln/>
        </p:spPr>
        <p:txBody>
          <a:bodyPr wrap="square" rtlCol="0" anchor="t"/>
          <a:lstStyle/>
          <a:p>
            <a:pPr marL="0" indent="0">
              <a:buNone/>
            </a:pPr>
            <a:r>
              <a:rPr lang="en-US" sz="1200" dirty="0">
                <a:solidFill>
                  <a:srgbClr val="E0E0E0"/>
                </a:solidFill>
                <a:latin typeface="Georgia" pitchFamily="34" charset="0"/>
                <a:ea typeface="Georgia" pitchFamily="34" charset="-122"/>
                <a:cs typeface="Georgia" pitchFamily="34" charset="-120"/>
              </a:rPr>
              <a:t>This is the doctrine of terra nullius ("nobody's land"), used to justify colonization worldwide. Palestine had a population of </a:t>
            </a:r>
          </a:p>
          <a:p>
            <a:pPr marL="0" indent="0">
              <a:buNone/>
            </a:pPr>
            <a:r>
              <a:rPr lang="en-US" sz="1200" dirty="0">
                <a:solidFill>
                  <a:srgbClr val="E0E0E0"/>
                </a:solidFill>
                <a:latin typeface="Georgia" pitchFamily="34" charset="0"/>
                <a:ea typeface="Georgia" pitchFamily="34" charset="-122"/>
                <a:cs typeface="Georgia" pitchFamily="34" charset="-120"/>
              </a:rPr>
              <a:t>approximately 700,000 in 1914. Robinson resigned from cabinet after these remarks. She remained an MLA but later chose </a:t>
            </a:r>
          </a:p>
          <a:p>
            <a:pPr marL="0" indent="0">
              <a:buNone/>
            </a:pPr>
            <a:r>
              <a:rPr lang="en-US" sz="1200" dirty="0">
                <a:solidFill>
                  <a:srgbClr val="E0E0E0"/>
                </a:solidFill>
                <a:latin typeface="Georgia" pitchFamily="34" charset="0"/>
                <a:ea typeface="Georgia" pitchFamily="34" charset="-122"/>
                <a:cs typeface="Georgia" pitchFamily="34" charset="-120"/>
              </a:rPr>
              <a:t>not to seek re-election.</a:t>
            </a:r>
          </a:p>
          <a:p>
            <a:pPr marL="0" indent="0">
              <a:buNone/>
            </a:pPr>
            <a:endParaRPr lang="en-US" sz="1200" dirty="0">
              <a:solidFill>
                <a:srgbClr val="E0E0E0"/>
              </a:solidFill>
              <a:latin typeface="Georgia" pitchFamily="34" charset="0"/>
            </a:endParaRPr>
          </a:p>
          <a:p>
            <a:r>
              <a:rPr lang="en-US" sz="1200" dirty="0">
                <a:solidFill>
                  <a:srgbClr val="E0E0E0"/>
                </a:solidFill>
                <a:latin typeface="Georgia" pitchFamily="34" charset="0"/>
              </a:rPr>
              <a:t>Consider: What do you have to say about people before you can take what's theirs?</a:t>
            </a:r>
            <a:endParaRPr lang="en-US" sz="1200" dirty="0"/>
          </a:p>
        </p:txBody>
      </p:sp>
      <p:pic>
        <p:nvPicPr>
          <p:cNvPr id="8194" name="Picture 2" descr="Selina Robinson steps down as minister amid growing NDP backlash - Business  in Vancouver">
            <a:extLst>
              <a:ext uri="{FF2B5EF4-FFF2-40B4-BE49-F238E27FC236}">
                <a16:creationId xmlns:a16="http://schemas.microsoft.com/office/drawing/2014/main" id="{1E4DE03B-80FE-9B9A-4D35-BCF234FD2F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1847" y="1489197"/>
            <a:ext cx="3045747" cy="17112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19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457200" y="2286000"/>
            <a:ext cx="8229600" cy="731520"/>
          </a:xfrm>
          <a:prstGeom prst="rect">
            <a:avLst/>
          </a:prstGeom>
          <a:noFill/>
          <a:ln/>
        </p:spPr>
        <p:txBody>
          <a:bodyPr wrap="square" rtlCol="0" anchor="ctr"/>
          <a:lstStyle/>
          <a:p>
            <a:pPr marL="0" indent="0" algn="ctr">
              <a:buNone/>
            </a:pPr>
            <a:r>
              <a:rPr lang="en-US" sz="3600" dirty="0">
                <a:solidFill>
                  <a:srgbClr val="E0E0E0"/>
                </a:solidFill>
                <a:latin typeface="Georgia" pitchFamily="34" charset="0"/>
                <a:ea typeface="Georgia" pitchFamily="34" charset="-122"/>
                <a:cs typeface="Georgia" pitchFamily="34" charset="-120"/>
              </a:rPr>
              <a:t>Keep this handout.</a:t>
            </a:r>
            <a:endParaRPr lang="en-US" sz="3600" dirty="0"/>
          </a:p>
        </p:txBody>
      </p:sp>
      <p:sp>
        <p:nvSpPr>
          <p:cNvPr id="3" name="Text 1"/>
          <p:cNvSpPr/>
          <p:nvPr/>
        </p:nvSpPr>
        <p:spPr>
          <a:xfrm>
            <a:off x="457200" y="3017520"/>
            <a:ext cx="8229600" cy="731520"/>
          </a:xfrm>
          <a:prstGeom prst="rect">
            <a:avLst/>
          </a:prstGeom>
          <a:noFill/>
          <a:ln/>
        </p:spPr>
        <p:txBody>
          <a:bodyPr wrap="square" rtlCol="0" anchor="ctr"/>
          <a:lstStyle/>
          <a:p>
            <a:pPr marL="0" indent="0" algn="ctr">
              <a:buNone/>
            </a:pPr>
            <a:r>
              <a:rPr lang="en-US" sz="3600" i="1" dirty="0">
                <a:solidFill>
                  <a:srgbClr val="8B0000"/>
                </a:solidFill>
                <a:latin typeface="Georgia" pitchFamily="34" charset="0"/>
                <a:ea typeface="Georgia" pitchFamily="34" charset="-122"/>
                <a:cs typeface="Georgia" pitchFamily="34" charset="-120"/>
              </a:rPr>
              <a:t>We will return to it.</a:t>
            </a:r>
            <a:endParaRPr lang="en-US" sz="3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457200" y="269631"/>
            <a:ext cx="8229600" cy="548640"/>
          </a:xfrm>
          <a:prstGeom prst="rect">
            <a:avLst/>
          </a:prstGeom>
          <a:noFill/>
          <a:ln/>
        </p:spPr>
        <p:txBody>
          <a:bodyPr wrap="square" rtlCol="0" anchor="ctr"/>
          <a:lstStyle/>
          <a:p>
            <a:pPr marL="0" indent="0" algn="ctr">
              <a:buNone/>
            </a:pPr>
            <a:r>
              <a:rPr lang="en-US" sz="3200" dirty="0">
                <a:solidFill>
                  <a:srgbClr val="E0E0E0"/>
                </a:solidFill>
                <a:latin typeface="Georgia" pitchFamily="34" charset="0"/>
                <a:ea typeface="Georgia" pitchFamily="34" charset="-122"/>
                <a:cs typeface="Georgia" pitchFamily="34" charset="-120"/>
              </a:rPr>
              <a:t>Read the quotes on your handout.</a:t>
            </a:r>
          </a:p>
          <a:p>
            <a:pPr marL="0" indent="0" algn="ctr">
              <a:buNone/>
            </a:pPr>
            <a:r>
              <a:rPr lang="en-US" sz="3200" i="1" u="sng" dirty="0">
                <a:solidFill>
                  <a:srgbClr val="E0E0E0"/>
                </a:solidFill>
                <a:latin typeface="Georgia" pitchFamily="34" charset="0"/>
              </a:rPr>
              <a:t>DO NOT SKIM</a:t>
            </a:r>
            <a:endParaRPr lang="en-US" sz="3200" i="1" u="sng" dirty="0"/>
          </a:p>
        </p:txBody>
      </p:sp>
      <p:sp>
        <p:nvSpPr>
          <p:cNvPr id="3" name="Text 1"/>
          <p:cNvSpPr/>
          <p:nvPr/>
        </p:nvSpPr>
        <p:spPr>
          <a:xfrm>
            <a:off x="457200" y="1269611"/>
            <a:ext cx="8229600" cy="2851052"/>
          </a:xfrm>
          <a:prstGeom prst="rect">
            <a:avLst/>
          </a:prstGeom>
          <a:noFill/>
          <a:ln/>
        </p:spPr>
        <p:txBody>
          <a:bodyPr wrap="square" rtlCol="0" anchor="ctr"/>
          <a:lstStyle/>
          <a:p>
            <a:pPr marL="0" indent="0" algn="ctr">
              <a:buNone/>
            </a:pPr>
            <a:r>
              <a:rPr lang="en-US" sz="2400" dirty="0">
                <a:solidFill>
                  <a:srgbClr val="E0E0E0"/>
                </a:solidFill>
                <a:latin typeface="Georgia" pitchFamily="34" charset="0"/>
                <a:ea typeface="Georgia" pitchFamily="34" charset="-122"/>
                <a:cs typeface="Georgia" pitchFamily="34" charset="-120"/>
              </a:rPr>
              <a:t>For each quote, write: </a:t>
            </a:r>
          </a:p>
          <a:p>
            <a:pPr marL="0" indent="0" algn="ctr">
              <a:buNone/>
            </a:pPr>
            <a:endParaRPr lang="en-US" sz="1600" dirty="0">
              <a:solidFill>
                <a:srgbClr val="E0E0E0"/>
              </a:solidFill>
              <a:latin typeface="Georgia" pitchFamily="34" charset="0"/>
              <a:ea typeface="Georgia" pitchFamily="34" charset="-122"/>
              <a:cs typeface="Georgia" pitchFamily="34" charset="-120"/>
            </a:endParaRPr>
          </a:p>
          <a:p>
            <a:pPr marL="514350" indent="-514350">
              <a:buFont typeface="+mj-lt"/>
              <a:buAutoNum type="arabicPeriod"/>
            </a:pPr>
            <a:r>
              <a:rPr lang="en-US" sz="1600" dirty="0">
                <a:solidFill>
                  <a:srgbClr val="E0E0E0"/>
                </a:solidFill>
                <a:latin typeface="Georgia" pitchFamily="34" charset="0"/>
              </a:rPr>
              <a:t>What do you feel? Name it. Disgust, recognition, confusion, agreement, nothing?</a:t>
            </a:r>
          </a:p>
          <a:p>
            <a:pPr marL="514350" indent="-514350">
              <a:buFont typeface="+mj-lt"/>
              <a:buAutoNum type="arabicPeriod"/>
            </a:pPr>
            <a:r>
              <a:rPr lang="en-US" sz="1600" dirty="0">
                <a:solidFill>
                  <a:srgbClr val="E0E0E0"/>
                </a:solidFill>
                <a:latin typeface="Georgia" pitchFamily="34" charset="0"/>
              </a:rPr>
              <a:t>Who do you think said this? Politician, activist, country, era?</a:t>
            </a:r>
          </a:p>
          <a:p>
            <a:pPr marL="514350" indent="-514350">
              <a:buFont typeface="+mj-lt"/>
              <a:buAutoNum type="arabicPeriod"/>
            </a:pPr>
            <a:r>
              <a:rPr lang="en-US" sz="1600" dirty="0">
                <a:solidFill>
                  <a:srgbClr val="E0E0E0"/>
                </a:solidFill>
                <a:latin typeface="Georgia" pitchFamily="34" charset="0"/>
              </a:rPr>
              <a:t>Would you share this quote approvingly, hide it, or strongly disagree? Why?</a:t>
            </a:r>
          </a:p>
          <a:p>
            <a:endParaRPr lang="en-US" sz="1600" dirty="0">
              <a:solidFill>
                <a:srgbClr val="E0E0E0"/>
              </a:solidFill>
              <a:latin typeface="Georgia" pitchFamily="34" charset="0"/>
            </a:endParaRPr>
          </a:p>
          <a:p>
            <a:pPr algn="ctr"/>
            <a:r>
              <a:rPr lang="en-US" sz="2400" dirty="0">
                <a:solidFill>
                  <a:srgbClr val="E0E0E0"/>
                </a:solidFill>
                <a:latin typeface="Georgia" pitchFamily="34" charset="0"/>
              </a:rPr>
              <a:t>After reading all 9 quotes, look for patterns:</a:t>
            </a:r>
          </a:p>
          <a:p>
            <a:endParaRPr lang="en-US" sz="1600" dirty="0">
              <a:solidFill>
                <a:srgbClr val="E0E0E0"/>
              </a:solidFill>
              <a:latin typeface="Georgia" pitchFamily="34" charset="0"/>
            </a:endParaRPr>
          </a:p>
          <a:p>
            <a:pPr marL="457200" indent="-457200">
              <a:buFont typeface="Arial" panose="020B0604020202020204" pitchFamily="34" charset="0"/>
              <a:buChar char="•"/>
            </a:pPr>
            <a:r>
              <a:rPr lang="en-US" sz="1600" dirty="0">
                <a:solidFill>
                  <a:srgbClr val="E0E0E0"/>
                </a:solidFill>
                <a:latin typeface="Georgia" pitchFamily="34" charset="0"/>
              </a:rPr>
              <a:t>Which quotes feel like they "go together"? </a:t>
            </a:r>
          </a:p>
          <a:p>
            <a:pPr marL="457200" indent="-457200">
              <a:buFont typeface="Arial" panose="020B0604020202020204" pitchFamily="34" charset="0"/>
              <a:buChar char="•"/>
            </a:pPr>
            <a:r>
              <a:rPr lang="en-US" sz="1600" dirty="0">
                <a:solidFill>
                  <a:srgbClr val="E0E0E0"/>
                </a:solidFill>
                <a:latin typeface="Georgia" pitchFamily="34" charset="0"/>
              </a:rPr>
              <a:t>Which one doesn't fit? </a:t>
            </a:r>
          </a:p>
          <a:p>
            <a:pPr marL="457200" indent="-457200">
              <a:buFont typeface="Arial" panose="020B0604020202020204" pitchFamily="34" charset="0"/>
              <a:buChar char="•"/>
            </a:pPr>
            <a:r>
              <a:rPr lang="en-US" sz="1600" dirty="0">
                <a:solidFill>
                  <a:srgbClr val="E0E0E0"/>
                </a:solidFill>
                <a:latin typeface="Georgia" pitchFamily="34" charset="0"/>
              </a:rPr>
              <a:t>Which speaker would you most want to meet? Least? </a:t>
            </a:r>
          </a:p>
        </p:txBody>
      </p:sp>
      <p:sp>
        <p:nvSpPr>
          <p:cNvPr id="4" name="Text 2"/>
          <p:cNvSpPr/>
          <p:nvPr/>
        </p:nvSpPr>
        <p:spPr>
          <a:xfrm>
            <a:off x="457200" y="4229687"/>
            <a:ext cx="8229600" cy="548640"/>
          </a:xfrm>
          <a:prstGeom prst="rect">
            <a:avLst/>
          </a:prstGeom>
          <a:noFill/>
          <a:ln/>
        </p:spPr>
        <p:txBody>
          <a:bodyPr wrap="square" rtlCol="0" anchor="ctr"/>
          <a:lstStyle/>
          <a:p>
            <a:pPr marL="0" indent="0" algn="ctr">
              <a:buNone/>
            </a:pPr>
            <a:r>
              <a:rPr lang="en-US" sz="3200" b="1" dirty="0">
                <a:solidFill>
                  <a:srgbClr val="8B0000"/>
                </a:solidFill>
                <a:latin typeface="Georgia" pitchFamily="34" charset="0"/>
                <a:ea typeface="Georgia" pitchFamily="34" charset="-122"/>
                <a:cs typeface="Georgia" pitchFamily="34" charset="-120"/>
              </a:rPr>
              <a:t>Keep this document.</a:t>
            </a:r>
            <a:endParaRPr lang="en-US" sz="3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365760" y="182880"/>
            <a:ext cx="1828800" cy="365760"/>
          </a:xfrm>
          <a:prstGeom prst="rect">
            <a:avLst/>
          </a:prstGeom>
          <a:noFill/>
          <a:ln/>
        </p:spPr>
        <p:txBody>
          <a:bodyPr wrap="square" rtlCol="0" anchor="ctr"/>
          <a:lstStyle/>
          <a:p>
            <a:pPr marL="0" indent="0">
              <a:buNone/>
            </a:pPr>
            <a:r>
              <a:rPr lang="en-US" sz="1600" dirty="0">
                <a:solidFill>
                  <a:srgbClr val="888888"/>
                </a:solidFill>
                <a:latin typeface="Georgia" pitchFamily="34" charset="0"/>
                <a:ea typeface="Georgia" pitchFamily="34" charset="-122"/>
                <a:cs typeface="Georgia" pitchFamily="34" charset="-120"/>
              </a:rPr>
              <a:t>Quote 1</a:t>
            </a:r>
            <a:endParaRPr lang="en-US" sz="1600" dirty="0"/>
          </a:p>
        </p:txBody>
      </p:sp>
      <p:sp>
        <p:nvSpPr>
          <p:cNvPr id="3" name="Text 1"/>
          <p:cNvSpPr/>
          <p:nvPr/>
        </p:nvSpPr>
        <p:spPr>
          <a:xfrm>
            <a:off x="365760" y="502920"/>
            <a:ext cx="8412480" cy="1097280"/>
          </a:xfrm>
          <a:prstGeom prst="rect">
            <a:avLst/>
          </a:prstGeom>
          <a:noFill/>
          <a:ln/>
        </p:spPr>
        <p:txBody>
          <a:bodyPr wrap="square" rtlCol="0" anchor="t"/>
          <a:lstStyle/>
          <a:p>
            <a:pPr marL="0" indent="0">
              <a:buNone/>
            </a:pPr>
            <a:r>
              <a:rPr lang="en-US" sz="2400" i="1" dirty="0">
                <a:solidFill>
                  <a:srgbClr val="E0E0E0"/>
                </a:solidFill>
                <a:latin typeface="Georgia" pitchFamily="34" charset="0"/>
                <a:ea typeface="Georgia" pitchFamily="34" charset="-122"/>
                <a:cs typeface="Georgia" pitchFamily="34" charset="-120"/>
              </a:rPr>
              <a:t>"We [Hungarians] are not a mixed race, and we do not want to become a mixed race."</a:t>
            </a:r>
            <a:endParaRPr lang="en-US" sz="2400" dirty="0"/>
          </a:p>
        </p:txBody>
      </p:sp>
      <p:sp>
        <p:nvSpPr>
          <p:cNvPr id="4" name="Shape 2"/>
          <p:cNvSpPr/>
          <p:nvPr/>
        </p:nvSpPr>
        <p:spPr>
          <a:xfrm>
            <a:off x="365760" y="1737360"/>
            <a:ext cx="54864" cy="822960"/>
          </a:xfrm>
          <a:prstGeom prst="rect">
            <a:avLst/>
          </a:prstGeom>
          <a:solidFill>
            <a:srgbClr val="8B0000"/>
          </a:solidFill>
          <a:ln/>
        </p:spPr>
        <p:txBody>
          <a:bodyPr/>
          <a:lstStyle/>
          <a:p>
            <a:endParaRPr lang="en-CA"/>
          </a:p>
        </p:txBody>
      </p:sp>
      <p:sp>
        <p:nvSpPr>
          <p:cNvPr id="5" name="Text 3"/>
          <p:cNvSpPr/>
          <p:nvPr/>
        </p:nvSpPr>
        <p:spPr>
          <a:xfrm>
            <a:off x="502920" y="1737360"/>
            <a:ext cx="5486400" cy="365760"/>
          </a:xfrm>
          <a:prstGeom prst="rect">
            <a:avLst/>
          </a:prstGeom>
          <a:noFill/>
          <a:ln/>
        </p:spPr>
        <p:txBody>
          <a:bodyPr wrap="square" rtlCol="0" anchor="ctr"/>
          <a:lstStyle/>
          <a:p>
            <a:pPr marL="0" indent="0">
              <a:buNone/>
            </a:pPr>
            <a:r>
              <a:rPr lang="en-US" sz="2000" b="1" dirty="0">
                <a:solidFill>
                  <a:srgbClr val="8B0000"/>
                </a:solidFill>
                <a:latin typeface="Georgia" pitchFamily="34" charset="0"/>
                <a:ea typeface="Georgia" pitchFamily="34" charset="-122"/>
                <a:cs typeface="Georgia" pitchFamily="34" charset="-120"/>
              </a:rPr>
              <a:t>Viktor Orbán</a:t>
            </a:r>
            <a:endParaRPr lang="en-US" sz="2000" dirty="0"/>
          </a:p>
        </p:txBody>
      </p:sp>
      <p:sp>
        <p:nvSpPr>
          <p:cNvPr id="6" name="Text 4"/>
          <p:cNvSpPr/>
          <p:nvPr/>
        </p:nvSpPr>
        <p:spPr>
          <a:xfrm>
            <a:off x="502920" y="2057400"/>
            <a:ext cx="5486400" cy="256032"/>
          </a:xfrm>
          <a:prstGeom prst="rect">
            <a:avLst/>
          </a:prstGeom>
          <a:noFill/>
          <a:ln/>
        </p:spPr>
        <p:txBody>
          <a:bodyPr wrap="square" rtlCol="0" anchor="ctr"/>
          <a:lstStyle/>
          <a:p>
            <a:pPr marL="0" indent="0">
              <a:buNone/>
            </a:pPr>
            <a:r>
              <a:rPr lang="en-US" sz="1300" dirty="0">
                <a:solidFill>
                  <a:srgbClr val="888888"/>
                </a:solidFill>
                <a:latin typeface="Georgia" pitchFamily="34" charset="0"/>
                <a:ea typeface="Georgia" pitchFamily="34" charset="-122"/>
                <a:cs typeface="Georgia" pitchFamily="34" charset="-120"/>
              </a:rPr>
              <a:t>Prime Minister of Hungary</a:t>
            </a:r>
            <a:endParaRPr lang="en-US" sz="1300" dirty="0"/>
          </a:p>
        </p:txBody>
      </p:sp>
      <p:sp>
        <p:nvSpPr>
          <p:cNvPr id="7" name="Text 5"/>
          <p:cNvSpPr/>
          <p:nvPr/>
        </p:nvSpPr>
        <p:spPr>
          <a:xfrm>
            <a:off x="502920" y="2267712"/>
            <a:ext cx="5486400" cy="256032"/>
          </a:xfrm>
          <a:prstGeom prst="rect">
            <a:avLst/>
          </a:prstGeom>
          <a:noFill/>
          <a:ln/>
        </p:spPr>
        <p:txBody>
          <a:bodyPr wrap="square" rtlCol="0" anchor="ctr"/>
          <a:lstStyle/>
          <a:p>
            <a:pPr marL="0" indent="0">
              <a:buNone/>
            </a:pPr>
            <a:r>
              <a:rPr lang="en-US" sz="1100" dirty="0">
                <a:solidFill>
                  <a:srgbClr val="888888"/>
                </a:solidFill>
                <a:latin typeface="Georgia" pitchFamily="34" charset="0"/>
                <a:ea typeface="Georgia" pitchFamily="34" charset="-122"/>
                <a:cs typeface="Georgia" pitchFamily="34" charset="-120"/>
              </a:rPr>
              <a:t>Speech at Băile Tușnad, Romania, July 23, 2022</a:t>
            </a:r>
            <a:endParaRPr lang="en-US" sz="1100" dirty="0"/>
          </a:p>
        </p:txBody>
      </p:sp>
      <p:sp>
        <p:nvSpPr>
          <p:cNvPr id="8" name="Shape 6"/>
          <p:cNvSpPr/>
          <p:nvPr/>
        </p:nvSpPr>
        <p:spPr>
          <a:xfrm>
            <a:off x="166467" y="2724912"/>
            <a:ext cx="11338560" cy="1828800"/>
          </a:xfrm>
          <a:prstGeom prst="rect">
            <a:avLst/>
          </a:prstGeom>
          <a:solidFill>
            <a:srgbClr val="2A2A2A"/>
          </a:solidFill>
          <a:ln/>
        </p:spPr>
        <p:txBody>
          <a:bodyPr/>
          <a:lstStyle/>
          <a:p>
            <a:endParaRPr lang="en-CA"/>
          </a:p>
        </p:txBody>
      </p:sp>
      <p:sp>
        <p:nvSpPr>
          <p:cNvPr id="9" name="Text 7"/>
          <p:cNvSpPr/>
          <p:nvPr/>
        </p:nvSpPr>
        <p:spPr>
          <a:xfrm>
            <a:off x="349347" y="2834640"/>
            <a:ext cx="1828800" cy="274320"/>
          </a:xfrm>
          <a:prstGeom prst="rect">
            <a:avLst/>
          </a:prstGeom>
          <a:noFill/>
          <a:ln/>
        </p:spPr>
        <p:txBody>
          <a:bodyPr wrap="square" rtlCol="0" anchor="ctr"/>
          <a:lstStyle/>
          <a:p>
            <a:pPr marL="0" indent="0">
              <a:buNone/>
            </a:pPr>
            <a:r>
              <a:rPr lang="en-US" sz="1000" b="1" dirty="0">
                <a:solidFill>
                  <a:srgbClr val="8B0000"/>
                </a:solidFill>
                <a:latin typeface="Georgia" pitchFamily="34" charset="0"/>
                <a:ea typeface="Georgia" pitchFamily="34" charset="-122"/>
                <a:cs typeface="Georgia" pitchFamily="34" charset="-120"/>
              </a:rPr>
              <a:t>CONTEXT</a:t>
            </a:r>
            <a:endParaRPr lang="en-US" sz="1000" dirty="0"/>
          </a:p>
        </p:txBody>
      </p:sp>
      <p:sp>
        <p:nvSpPr>
          <p:cNvPr id="10" name="Text 8"/>
          <p:cNvSpPr/>
          <p:nvPr/>
        </p:nvSpPr>
        <p:spPr>
          <a:xfrm>
            <a:off x="221331" y="3129475"/>
            <a:ext cx="10972800" cy="1417320"/>
          </a:xfrm>
          <a:prstGeom prst="rect">
            <a:avLst/>
          </a:prstGeom>
          <a:noFill/>
          <a:ln/>
        </p:spPr>
        <p:txBody>
          <a:bodyPr wrap="square" rtlCol="0" anchor="t"/>
          <a:lstStyle/>
          <a:p>
            <a:pPr marL="0" indent="0">
              <a:buNone/>
            </a:pPr>
            <a:r>
              <a:rPr lang="en-US" sz="1200" dirty="0">
                <a:solidFill>
                  <a:srgbClr val="E0E0E0"/>
                </a:solidFill>
                <a:latin typeface="Georgia" pitchFamily="34" charset="0"/>
                <a:ea typeface="Georgia" pitchFamily="34" charset="-122"/>
                <a:cs typeface="Georgia" pitchFamily="34" charset="-120"/>
              </a:rPr>
              <a:t>Historical fact: Ethnic Hungarians are a mix of Finno-Ugric Magyars and assimilated Turkic, Slavic, and Germanic peoples </a:t>
            </a:r>
          </a:p>
          <a:p>
            <a:pPr marL="0" indent="0">
              <a:buNone/>
            </a:pPr>
            <a:r>
              <a:rPr lang="en-US" sz="1200" dirty="0">
                <a:solidFill>
                  <a:srgbClr val="E0E0E0"/>
                </a:solidFill>
                <a:latin typeface="Georgia" pitchFamily="34" charset="0"/>
                <a:ea typeface="Georgia" pitchFamily="34" charset="-122"/>
                <a:cs typeface="Georgia" pitchFamily="34" charset="-120"/>
              </a:rPr>
              <a:t>(Encyclopedia Britannica). His own advisor of 20 years resigned over this speech, calling it "pure Nazi text worthy of Goebbels.“</a:t>
            </a:r>
          </a:p>
          <a:p>
            <a:pPr marL="0" indent="0">
              <a:buNone/>
            </a:pPr>
            <a:endParaRPr lang="en-US" sz="1200" dirty="0">
              <a:solidFill>
                <a:srgbClr val="E0E0E0"/>
              </a:solidFill>
              <a:latin typeface="Georgia" pitchFamily="34" charset="0"/>
            </a:endParaRPr>
          </a:p>
          <a:p>
            <a:r>
              <a:rPr lang="en-US" sz="1200" dirty="0">
                <a:solidFill>
                  <a:srgbClr val="E0E0E0"/>
                </a:solidFill>
                <a:latin typeface="Georgia" pitchFamily="34" charset="0"/>
              </a:rPr>
              <a:t>Consider: Why would "purity" appeal to people who know their own ancestry is mixed? What does it offer?</a:t>
            </a:r>
            <a:endParaRPr lang="en-US" sz="1200" dirty="0"/>
          </a:p>
        </p:txBody>
      </p:sp>
      <p:pic>
        <p:nvPicPr>
          <p:cNvPr id="1028" name="Picture 4" descr="Hungary PM Orban: Taking knee is 'provocation', 'has no place on pitch' |  Reuters">
            <a:extLst>
              <a:ext uri="{FF2B5EF4-FFF2-40B4-BE49-F238E27FC236}">
                <a16:creationId xmlns:a16="http://schemas.microsoft.com/office/drawing/2014/main" id="{4A7F4766-7848-8398-2E9D-10C063DC88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7446" y="1098014"/>
            <a:ext cx="2878748" cy="19187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365760" y="182880"/>
            <a:ext cx="1828800" cy="365760"/>
          </a:xfrm>
          <a:prstGeom prst="rect">
            <a:avLst/>
          </a:prstGeom>
          <a:noFill/>
          <a:ln/>
        </p:spPr>
        <p:txBody>
          <a:bodyPr wrap="square" rtlCol="0" anchor="ctr"/>
          <a:lstStyle/>
          <a:p>
            <a:pPr marL="0" indent="0">
              <a:buNone/>
            </a:pPr>
            <a:r>
              <a:rPr lang="en-US" sz="1600" dirty="0">
                <a:solidFill>
                  <a:srgbClr val="888888"/>
                </a:solidFill>
                <a:latin typeface="Georgia" pitchFamily="34" charset="0"/>
                <a:ea typeface="Georgia" pitchFamily="34" charset="-122"/>
                <a:cs typeface="Georgia" pitchFamily="34" charset="-120"/>
              </a:rPr>
              <a:t>Quote 2</a:t>
            </a:r>
            <a:endParaRPr lang="en-US" sz="1600" dirty="0"/>
          </a:p>
        </p:txBody>
      </p:sp>
      <p:sp>
        <p:nvSpPr>
          <p:cNvPr id="3" name="Text 1"/>
          <p:cNvSpPr/>
          <p:nvPr/>
        </p:nvSpPr>
        <p:spPr>
          <a:xfrm>
            <a:off x="365760" y="502920"/>
            <a:ext cx="8412480" cy="822960"/>
          </a:xfrm>
          <a:prstGeom prst="rect">
            <a:avLst/>
          </a:prstGeom>
          <a:noFill/>
          <a:ln/>
        </p:spPr>
        <p:txBody>
          <a:bodyPr wrap="square" rtlCol="0" anchor="ctr"/>
          <a:lstStyle/>
          <a:p>
            <a:pPr marL="0" indent="0">
              <a:buNone/>
            </a:pPr>
            <a:r>
              <a:rPr lang="en-US" sz="1800" i="1" dirty="0">
                <a:solidFill>
                  <a:srgbClr val="E0E0E0"/>
                </a:solidFill>
                <a:latin typeface="Georgia" pitchFamily="34" charset="0"/>
                <a:ea typeface="Georgia" pitchFamily="34" charset="-122"/>
                <a:cs typeface="Georgia" pitchFamily="34" charset="-120"/>
              </a:rPr>
              <a:t>"There is a plan for ethnic substitution of European citizens, desired by big capital and international speculators."</a:t>
            </a:r>
            <a:endParaRPr lang="en-US" sz="1800" dirty="0"/>
          </a:p>
        </p:txBody>
      </p:sp>
      <p:sp>
        <p:nvSpPr>
          <p:cNvPr id="4" name="Text 2"/>
          <p:cNvSpPr/>
          <p:nvPr/>
        </p:nvSpPr>
        <p:spPr>
          <a:xfrm>
            <a:off x="365760" y="1371600"/>
            <a:ext cx="8412480" cy="822960"/>
          </a:xfrm>
          <a:prstGeom prst="rect">
            <a:avLst/>
          </a:prstGeom>
          <a:noFill/>
          <a:ln/>
        </p:spPr>
        <p:txBody>
          <a:bodyPr wrap="square" rtlCol="0" anchor="ctr"/>
          <a:lstStyle/>
          <a:p>
            <a:pPr marL="0" indent="0">
              <a:buNone/>
            </a:pPr>
            <a:r>
              <a:rPr lang="en-US" sz="1800" i="1" dirty="0">
                <a:solidFill>
                  <a:srgbClr val="E0E0E0"/>
                </a:solidFill>
                <a:latin typeface="Georgia" pitchFamily="34" charset="0"/>
                <a:ea typeface="Georgia" pitchFamily="34" charset="-122"/>
                <a:cs typeface="Georgia" pitchFamily="34" charset="-120"/>
              </a:rPr>
              <a:t>"Yes to natural families, no to the LGBT lobby! Yes to sexual identity, no to gender ideology! Yes to the culture of life, no to the abyss of death!"</a:t>
            </a:r>
            <a:endParaRPr lang="en-US" sz="1800" dirty="0"/>
          </a:p>
        </p:txBody>
      </p:sp>
      <p:sp>
        <p:nvSpPr>
          <p:cNvPr id="5" name="Shape 3"/>
          <p:cNvSpPr/>
          <p:nvPr/>
        </p:nvSpPr>
        <p:spPr>
          <a:xfrm>
            <a:off x="365760" y="2286000"/>
            <a:ext cx="54864" cy="822960"/>
          </a:xfrm>
          <a:prstGeom prst="rect">
            <a:avLst/>
          </a:prstGeom>
          <a:solidFill>
            <a:srgbClr val="8B0000"/>
          </a:solidFill>
          <a:ln/>
        </p:spPr>
        <p:txBody>
          <a:bodyPr/>
          <a:lstStyle/>
          <a:p>
            <a:endParaRPr lang="en-CA"/>
          </a:p>
        </p:txBody>
      </p:sp>
      <p:sp>
        <p:nvSpPr>
          <p:cNvPr id="6" name="Text 4"/>
          <p:cNvSpPr/>
          <p:nvPr/>
        </p:nvSpPr>
        <p:spPr>
          <a:xfrm>
            <a:off x="502920" y="2286000"/>
            <a:ext cx="4572000" cy="365760"/>
          </a:xfrm>
          <a:prstGeom prst="rect">
            <a:avLst/>
          </a:prstGeom>
          <a:noFill/>
          <a:ln/>
        </p:spPr>
        <p:txBody>
          <a:bodyPr wrap="square" rtlCol="0" anchor="ctr"/>
          <a:lstStyle/>
          <a:p>
            <a:pPr marL="0" indent="0">
              <a:buNone/>
            </a:pPr>
            <a:r>
              <a:rPr lang="en-US" sz="2000" b="1" dirty="0">
                <a:solidFill>
                  <a:srgbClr val="8B0000"/>
                </a:solidFill>
                <a:latin typeface="Georgia" pitchFamily="34" charset="0"/>
                <a:ea typeface="Georgia" pitchFamily="34" charset="-122"/>
                <a:cs typeface="Georgia" pitchFamily="34" charset="-120"/>
              </a:rPr>
              <a:t>Giorgia Meloni</a:t>
            </a:r>
            <a:endParaRPr lang="en-US" sz="2000" dirty="0"/>
          </a:p>
        </p:txBody>
      </p:sp>
      <p:sp>
        <p:nvSpPr>
          <p:cNvPr id="7" name="Text 5"/>
          <p:cNvSpPr/>
          <p:nvPr/>
        </p:nvSpPr>
        <p:spPr>
          <a:xfrm>
            <a:off x="502920" y="2606040"/>
            <a:ext cx="4572000" cy="256032"/>
          </a:xfrm>
          <a:prstGeom prst="rect">
            <a:avLst/>
          </a:prstGeom>
          <a:noFill/>
          <a:ln/>
        </p:spPr>
        <p:txBody>
          <a:bodyPr wrap="square" rtlCol="0" anchor="ctr"/>
          <a:lstStyle/>
          <a:p>
            <a:pPr marL="0" indent="0">
              <a:buNone/>
            </a:pPr>
            <a:r>
              <a:rPr lang="en-US" sz="1300" dirty="0">
                <a:solidFill>
                  <a:srgbClr val="888888"/>
                </a:solidFill>
                <a:latin typeface="Georgia" pitchFamily="34" charset="0"/>
                <a:ea typeface="Georgia" pitchFamily="34" charset="-122"/>
                <a:cs typeface="Georgia" pitchFamily="34" charset="-120"/>
              </a:rPr>
              <a:t>Prime Minister of Italy</a:t>
            </a:r>
            <a:endParaRPr lang="en-US" sz="1300" dirty="0"/>
          </a:p>
        </p:txBody>
      </p:sp>
      <p:sp>
        <p:nvSpPr>
          <p:cNvPr id="8" name="Text 6"/>
          <p:cNvSpPr/>
          <p:nvPr/>
        </p:nvSpPr>
        <p:spPr>
          <a:xfrm>
            <a:off x="502920" y="2816352"/>
            <a:ext cx="4572000" cy="256032"/>
          </a:xfrm>
          <a:prstGeom prst="rect">
            <a:avLst/>
          </a:prstGeom>
          <a:noFill/>
          <a:ln/>
        </p:spPr>
        <p:txBody>
          <a:bodyPr wrap="square" rtlCol="0" anchor="ctr"/>
          <a:lstStyle/>
          <a:p>
            <a:pPr marL="0" indent="0">
              <a:buNone/>
            </a:pPr>
            <a:r>
              <a:rPr lang="en-US" sz="1100" dirty="0">
                <a:solidFill>
                  <a:srgbClr val="888888"/>
                </a:solidFill>
                <a:latin typeface="Georgia" pitchFamily="34" charset="0"/>
                <a:ea typeface="Georgia" pitchFamily="34" charset="-122"/>
                <a:cs typeface="Georgia" pitchFamily="34" charset="-120"/>
              </a:rPr>
              <a:t>Various speeches, 2019-2022</a:t>
            </a:r>
            <a:endParaRPr lang="en-US" sz="1100" dirty="0"/>
          </a:p>
        </p:txBody>
      </p:sp>
      <p:sp>
        <p:nvSpPr>
          <p:cNvPr id="9" name="Shape 7"/>
          <p:cNvSpPr/>
          <p:nvPr/>
        </p:nvSpPr>
        <p:spPr>
          <a:xfrm>
            <a:off x="365760" y="3388204"/>
            <a:ext cx="11338560" cy="1417320"/>
          </a:xfrm>
          <a:prstGeom prst="rect">
            <a:avLst/>
          </a:prstGeom>
          <a:solidFill>
            <a:srgbClr val="2A2A2A"/>
          </a:solidFill>
          <a:ln/>
        </p:spPr>
        <p:txBody>
          <a:bodyPr/>
          <a:lstStyle/>
          <a:p>
            <a:endParaRPr lang="en-CA"/>
          </a:p>
        </p:txBody>
      </p:sp>
      <p:sp>
        <p:nvSpPr>
          <p:cNvPr id="10" name="Text 8"/>
          <p:cNvSpPr/>
          <p:nvPr/>
        </p:nvSpPr>
        <p:spPr>
          <a:xfrm>
            <a:off x="548640" y="3337560"/>
            <a:ext cx="1828800" cy="274320"/>
          </a:xfrm>
          <a:prstGeom prst="rect">
            <a:avLst/>
          </a:prstGeom>
          <a:noFill/>
          <a:ln/>
        </p:spPr>
        <p:txBody>
          <a:bodyPr wrap="square" rtlCol="0" anchor="ctr"/>
          <a:lstStyle/>
          <a:p>
            <a:pPr marL="0" indent="0">
              <a:buNone/>
            </a:pPr>
            <a:r>
              <a:rPr lang="en-US" sz="1000" b="1" dirty="0">
                <a:solidFill>
                  <a:srgbClr val="8B0000"/>
                </a:solidFill>
                <a:latin typeface="Georgia" pitchFamily="34" charset="0"/>
                <a:ea typeface="Georgia" pitchFamily="34" charset="-122"/>
                <a:cs typeface="Georgia" pitchFamily="34" charset="-120"/>
              </a:rPr>
              <a:t>CONTEXT</a:t>
            </a:r>
            <a:endParaRPr lang="en-US" sz="1000" dirty="0"/>
          </a:p>
        </p:txBody>
      </p:sp>
      <p:sp>
        <p:nvSpPr>
          <p:cNvPr id="11" name="Text 9"/>
          <p:cNvSpPr/>
          <p:nvPr/>
        </p:nvSpPr>
        <p:spPr>
          <a:xfrm>
            <a:off x="548640" y="3566160"/>
            <a:ext cx="10972800" cy="1005840"/>
          </a:xfrm>
          <a:prstGeom prst="rect">
            <a:avLst/>
          </a:prstGeom>
          <a:noFill/>
          <a:ln/>
        </p:spPr>
        <p:txBody>
          <a:bodyPr wrap="square" rtlCol="0" anchor="t"/>
          <a:lstStyle/>
          <a:p>
            <a:pPr marL="0" indent="0">
              <a:buNone/>
            </a:pPr>
            <a:r>
              <a:rPr lang="en-US" sz="1200" dirty="0">
                <a:solidFill>
                  <a:srgbClr val="E0E0E0"/>
                </a:solidFill>
                <a:latin typeface="Georgia" pitchFamily="34" charset="0"/>
                <a:ea typeface="Georgia" pitchFamily="34" charset="-122"/>
                <a:cs typeface="Georgia" pitchFamily="34" charset="-120"/>
              </a:rPr>
              <a:t>"Ethnic substitution" is a rebranding of the "Great Replacement" conspiracy theory promoted by the Christchurch shooter. </a:t>
            </a:r>
          </a:p>
          <a:p>
            <a:pPr marL="0" indent="0">
              <a:buNone/>
            </a:pPr>
            <a:r>
              <a:rPr lang="en-US" sz="1200" dirty="0">
                <a:solidFill>
                  <a:srgbClr val="E0E0E0"/>
                </a:solidFill>
                <a:latin typeface="Georgia" pitchFamily="34" charset="0"/>
                <a:ea typeface="Georgia" pitchFamily="34" charset="-122"/>
                <a:cs typeface="Georgia" pitchFamily="34" charset="-120"/>
              </a:rPr>
              <a:t>"International speculators" refers to George Soros, an antisemitic trope. Her party, Fratelli d'Italia, descends from a party </a:t>
            </a:r>
          </a:p>
          <a:p>
            <a:r>
              <a:rPr lang="en-US" sz="1200" dirty="0">
                <a:solidFill>
                  <a:srgbClr val="E0E0E0"/>
                </a:solidFill>
                <a:latin typeface="Georgia" pitchFamily="34" charset="0"/>
                <a:ea typeface="Georgia" pitchFamily="34" charset="-122"/>
                <a:cs typeface="Georgia" pitchFamily="34" charset="-120"/>
              </a:rPr>
              <a:t>founded by Mussolini's supporters in 1946. </a:t>
            </a:r>
          </a:p>
          <a:p>
            <a:endParaRPr lang="en-US" sz="1200" dirty="0">
              <a:solidFill>
                <a:srgbClr val="E0E0E0"/>
              </a:solidFill>
              <a:latin typeface="Georgia" pitchFamily="34" charset="0"/>
              <a:ea typeface="Georgia" pitchFamily="34" charset="-122"/>
              <a:cs typeface="Georgia" pitchFamily="34" charset="-120"/>
            </a:endParaRPr>
          </a:p>
          <a:p>
            <a:r>
              <a:rPr lang="en-US" sz="1200" dirty="0">
                <a:solidFill>
                  <a:srgbClr val="E0E0E0"/>
                </a:solidFill>
                <a:latin typeface="Georgia" pitchFamily="34" charset="0"/>
                <a:ea typeface="Georgia" pitchFamily="34" charset="-122"/>
                <a:cs typeface="Georgia" pitchFamily="34" charset="-120"/>
              </a:rPr>
              <a:t>Consider: Why do anti-immigration and anti-LGBT show up in the same politician? What connects "ethnic substitution" to</a:t>
            </a:r>
          </a:p>
          <a:p>
            <a:r>
              <a:rPr lang="en-US" sz="1200" dirty="0">
                <a:solidFill>
                  <a:srgbClr val="E0E0E0"/>
                </a:solidFill>
                <a:latin typeface="Georgia" pitchFamily="34" charset="0"/>
                <a:ea typeface="Georgia" pitchFamily="34" charset="-122"/>
                <a:cs typeface="Georgia" pitchFamily="34" charset="-120"/>
              </a:rPr>
              <a:t>"the abyss of death"?</a:t>
            </a:r>
            <a:endParaRPr lang="en-US" sz="1200" dirty="0"/>
          </a:p>
        </p:txBody>
      </p:sp>
      <p:pic>
        <p:nvPicPr>
          <p:cNvPr id="2050" name="Picture 2" descr="Giorgia Meloni's victory would be a triumph for Italian democracy | The  Spectator">
            <a:extLst>
              <a:ext uri="{FF2B5EF4-FFF2-40B4-BE49-F238E27FC236}">
                <a16:creationId xmlns:a16="http://schemas.microsoft.com/office/drawing/2014/main" id="{9742F804-ED44-A4CB-A122-8B713F80DA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44007" y="2053527"/>
            <a:ext cx="2205270" cy="14707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365760" y="182880"/>
            <a:ext cx="1828800" cy="365760"/>
          </a:xfrm>
          <a:prstGeom prst="rect">
            <a:avLst/>
          </a:prstGeom>
          <a:noFill/>
          <a:ln/>
        </p:spPr>
        <p:txBody>
          <a:bodyPr wrap="square" rtlCol="0" anchor="ctr"/>
          <a:lstStyle/>
          <a:p>
            <a:pPr marL="0" indent="0">
              <a:buNone/>
            </a:pPr>
            <a:r>
              <a:rPr lang="en-US" sz="1600" dirty="0">
                <a:solidFill>
                  <a:srgbClr val="888888"/>
                </a:solidFill>
                <a:latin typeface="Georgia" pitchFamily="34" charset="0"/>
                <a:ea typeface="Georgia" pitchFamily="34" charset="-122"/>
                <a:cs typeface="Georgia" pitchFamily="34" charset="-120"/>
              </a:rPr>
              <a:t>Quote 3</a:t>
            </a:r>
            <a:endParaRPr lang="en-US" sz="1600" dirty="0"/>
          </a:p>
        </p:txBody>
      </p:sp>
      <p:sp>
        <p:nvSpPr>
          <p:cNvPr id="3" name="Text 1"/>
          <p:cNvSpPr/>
          <p:nvPr/>
        </p:nvSpPr>
        <p:spPr>
          <a:xfrm>
            <a:off x="365760" y="502920"/>
            <a:ext cx="8412480" cy="1463040"/>
          </a:xfrm>
          <a:prstGeom prst="rect">
            <a:avLst/>
          </a:prstGeom>
          <a:noFill/>
          <a:ln/>
        </p:spPr>
        <p:txBody>
          <a:bodyPr wrap="square" rtlCol="0" anchor="t"/>
          <a:lstStyle/>
          <a:p>
            <a:pPr marL="0" indent="0">
              <a:buNone/>
            </a:pPr>
            <a:r>
              <a:rPr lang="en-US" sz="1800" i="1" dirty="0">
                <a:solidFill>
                  <a:srgbClr val="E0E0E0"/>
                </a:solidFill>
                <a:latin typeface="Georgia" pitchFamily="34" charset="0"/>
                <a:ea typeface="Georgia" pitchFamily="34" charset="-122"/>
                <a:cs typeface="Georgia" pitchFamily="34" charset="-120"/>
              </a:rPr>
              <a:t>"They will redistribute your wealth to those who have more children. They will calculate how much gold your mothers and sisters have, to give it to the infiltrators. I guarantee: as long as I am alive, I will not let this happen."</a:t>
            </a:r>
            <a:endParaRPr lang="en-US" sz="1800" dirty="0"/>
          </a:p>
        </p:txBody>
      </p:sp>
      <p:sp>
        <p:nvSpPr>
          <p:cNvPr id="4" name="Shape 2"/>
          <p:cNvSpPr/>
          <p:nvPr/>
        </p:nvSpPr>
        <p:spPr>
          <a:xfrm>
            <a:off x="365760" y="2103120"/>
            <a:ext cx="54864" cy="822960"/>
          </a:xfrm>
          <a:prstGeom prst="rect">
            <a:avLst/>
          </a:prstGeom>
          <a:solidFill>
            <a:srgbClr val="8B0000"/>
          </a:solidFill>
          <a:ln/>
        </p:spPr>
        <p:txBody>
          <a:bodyPr/>
          <a:lstStyle/>
          <a:p>
            <a:endParaRPr lang="en-CA"/>
          </a:p>
        </p:txBody>
      </p:sp>
      <p:sp>
        <p:nvSpPr>
          <p:cNvPr id="5" name="Text 3"/>
          <p:cNvSpPr/>
          <p:nvPr/>
        </p:nvSpPr>
        <p:spPr>
          <a:xfrm>
            <a:off x="502920" y="2103120"/>
            <a:ext cx="5486400" cy="365760"/>
          </a:xfrm>
          <a:prstGeom prst="rect">
            <a:avLst/>
          </a:prstGeom>
          <a:noFill/>
          <a:ln/>
        </p:spPr>
        <p:txBody>
          <a:bodyPr wrap="square" rtlCol="0" anchor="ctr"/>
          <a:lstStyle/>
          <a:p>
            <a:pPr marL="0" indent="0">
              <a:buNone/>
            </a:pPr>
            <a:r>
              <a:rPr lang="en-US" sz="2000" b="1" dirty="0">
                <a:solidFill>
                  <a:srgbClr val="8B0000"/>
                </a:solidFill>
                <a:latin typeface="Georgia" pitchFamily="34" charset="0"/>
                <a:ea typeface="Georgia" pitchFamily="34" charset="-122"/>
                <a:cs typeface="Georgia" pitchFamily="34" charset="-120"/>
              </a:rPr>
              <a:t>Narendra Modi</a:t>
            </a:r>
            <a:endParaRPr lang="en-US" sz="2000" dirty="0"/>
          </a:p>
        </p:txBody>
      </p:sp>
      <p:sp>
        <p:nvSpPr>
          <p:cNvPr id="6" name="Text 4"/>
          <p:cNvSpPr/>
          <p:nvPr/>
        </p:nvSpPr>
        <p:spPr>
          <a:xfrm>
            <a:off x="502920" y="2423160"/>
            <a:ext cx="5486400" cy="256032"/>
          </a:xfrm>
          <a:prstGeom prst="rect">
            <a:avLst/>
          </a:prstGeom>
          <a:noFill/>
          <a:ln/>
        </p:spPr>
        <p:txBody>
          <a:bodyPr wrap="square" rtlCol="0" anchor="ctr"/>
          <a:lstStyle/>
          <a:p>
            <a:pPr marL="0" indent="0">
              <a:buNone/>
            </a:pPr>
            <a:r>
              <a:rPr lang="en-US" sz="1300" dirty="0">
                <a:solidFill>
                  <a:srgbClr val="888888"/>
                </a:solidFill>
                <a:latin typeface="Georgia" pitchFamily="34" charset="0"/>
                <a:ea typeface="Georgia" pitchFamily="34" charset="-122"/>
                <a:cs typeface="Georgia" pitchFamily="34" charset="-120"/>
              </a:rPr>
              <a:t>Prime Minister of India</a:t>
            </a:r>
            <a:endParaRPr lang="en-US" sz="1300" dirty="0"/>
          </a:p>
        </p:txBody>
      </p:sp>
      <p:sp>
        <p:nvSpPr>
          <p:cNvPr id="7" name="Text 5"/>
          <p:cNvSpPr/>
          <p:nvPr/>
        </p:nvSpPr>
        <p:spPr>
          <a:xfrm>
            <a:off x="502920" y="2633472"/>
            <a:ext cx="5486400" cy="256032"/>
          </a:xfrm>
          <a:prstGeom prst="rect">
            <a:avLst/>
          </a:prstGeom>
          <a:noFill/>
          <a:ln/>
        </p:spPr>
        <p:txBody>
          <a:bodyPr wrap="square" rtlCol="0" anchor="ctr"/>
          <a:lstStyle/>
          <a:p>
            <a:pPr marL="0" indent="0">
              <a:buNone/>
            </a:pPr>
            <a:r>
              <a:rPr lang="en-US" sz="1100" dirty="0">
                <a:solidFill>
                  <a:srgbClr val="888888"/>
                </a:solidFill>
                <a:latin typeface="Georgia" pitchFamily="34" charset="0"/>
                <a:ea typeface="Georgia" pitchFamily="34" charset="-122"/>
                <a:cs typeface="Georgia" pitchFamily="34" charset="-120"/>
              </a:rPr>
              <a:t>Election campaign rally, April 2024</a:t>
            </a:r>
            <a:endParaRPr lang="en-US" sz="1100" dirty="0"/>
          </a:p>
        </p:txBody>
      </p:sp>
      <p:sp>
        <p:nvSpPr>
          <p:cNvPr id="8" name="Shape 6"/>
          <p:cNvSpPr/>
          <p:nvPr/>
        </p:nvSpPr>
        <p:spPr>
          <a:xfrm>
            <a:off x="365760" y="3108960"/>
            <a:ext cx="11338560" cy="1508760"/>
          </a:xfrm>
          <a:prstGeom prst="rect">
            <a:avLst/>
          </a:prstGeom>
          <a:solidFill>
            <a:srgbClr val="2A2A2A"/>
          </a:solidFill>
          <a:ln/>
        </p:spPr>
        <p:txBody>
          <a:bodyPr/>
          <a:lstStyle/>
          <a:p>
            <a:endParaRPr lang="en-CA" dirty="0"/>
          </a:p>
        </p:txBody>
      </p:sp>
      <p:sp>
        <p:nvSpPr>
          <p:cNvPr id="9" name="Text 7"/>
          <p:cNvSpPr/>
          <p:nvPr/>
        </p:nvSpPr>
        <p:spPr>
          <a:xfrm>
            <a:off x="548640" y="3200400"/>
            <a:ext cx="1828800" cy="274320"/>
          </a:xfrm>
          <a:prstGeom prst="rect">
            <a:avLst/>
          </a:prstGeom>
          <a:noFill/>
          <a:ln/>
        </p:spPr>
        <p:txBody>
          <a:bodyPr wrap="square" rtlCol="0" anchor="ctr"/>
          <a:lstStyle/>
          <a:p>
            <a:pPr marL="0" indent="0">
              <a:buNone/>
            </a:pPr>
            <a:r>
              <a:rPr lang="en-US" sz="1000" b="1" dirty="0">
                <a:solidFill>
                  <a:srgbClr val="8B0000"/>
                </a:solidFill>
                <a:latin typeface="Georgia" pitchFamily="34" charset="0"/>
                <a:ea typeface="Georgia" pitchFamily="34" charset="-122"/>
                <a:cs typeface="Georgia" pitchFamily="34" charset="-120"/>
              </a:rPr>
              <a:t>CONTEXT</a:t>
            </a:r>
            <a:endParaRPr lang="en-US" sz="1000" dirty="0"/>
          </a:p>
        </p:txBody>
      </p:sp>
      <p:sp>
        <p:nvSpPr>
          <p:cNvPr id="10" name="Text 8"/>
          <p:cNvSpPr/>
          <p:nvPr/>
        </p:nvSpPr>
        <p:spPr>
          <a:xfrm>
            <a:off x="548640" y="3429000"/>
            <a:ext cx="10972800" cy="1097280"/>
          </a:xfrm>
          <a:prstGeom prst="rect">
            <a:avLst/>
          </a:prstGeom>
          <a:noFill/>
          <a:ln/>
        </p:spPr>
        <p:txBody>
          <a:bodyPr wrap="square" rtlCol="0" anchor="t"/>
          <a:lstStyle/>
          <a:p>
            <a:pPr marL="0" indent="0">
              <a:buNone/>
            </a:pPr>
            <a:r>
              <a:rPr lang="en-US" sz="1200" dirty="0">
                <a:solidFill>
                  <a:srgbClr val="E0E0E0"/>
                </a:solidFill>
                <a:latin typeface="Georgia" pitchFamily="34" charset="0"/>
                <a:ea typeface="Georgia" pitchFamily="34" charset="-122"/>
                <a:cs typeface="Georgia" pitchFamily="34" charset="-120"/>
              </a:rPr>
              <a:t>"Infiltrators" and "those who have more children" are terms Modi uses to refer to Muslims. India's Muslim population </a:t>
            </a:r>
          </a:p>
          <a:p>
            <a:pPr marL="0" indent="0">
              <a:buNone/>
            </a:pPr>
            <a:r>
              <a:rPr lang="en-US" sz="1200" dirty="0">
                <a:solidFill>
                  <a:srgbClr val="E0E0E0"/>
                </a:solidFill>
                <a:latin typeface="Georgia" pitchFamily="34" charset="0"/>
                <a:ea typeface="Georgia" pitchFamily="34" charset="-122"/>
                <a:cs typeface="Georgia" pitchFamily="34" charset="-120"/>
              </a:rPr>
              <a:t>is approximately 200 million people. This speech came weeks before an election in which Modi's party sought Hindu </a:t>
            </a:r>
          </a:p>
          <a:p>
            <a:pPr marL="0" indent="0">
              <a:buNone/>
            </a:pPr>
            <a:r>
              <a:rPr lang="en-US" sz="1200" dirty="0">
                <a:solidFill>
                  <a:srgbClr val="E0E0E0"/>
                </a:solidFill>
                <a:latin typeface="Georgia" pitchFamily="34" charset="0"/>
                <a:ea typeface="Georgia" pitchFamily="34" charset="-122"/>
                <a:cs typeface="Georgia" pitchFamily="34" charset="-120"/>
              </a:rPr>
              <a:t>nationalist votes.</a:t>
            </a:r>
          </a:p>
          <a:p>
            <a:pPr marL="0" indent="0">
              <a:buNone/>
            </a:pPr>
            <a:endParaRPr lang="en-US" sz="1200" dirty="0">
              <a:solidFill>
                <a:srgbClr val="E0E0E0"/>
              </a:solidFill>
              <a:latin typeface="Georgia" pitchFamily="34" charset="0"/>
            </a:endParaRPr>
          </a:p>
          <a:p>
            <a:r>
              <a:rPr lang="en-US" sz="1200" dirty="0">
                <a:solidFill>
                  <a:srgbClr val="E0E0E0"/>
                </a:solidFill>
                <a:latin typeface="Georgia" pitchFamily="34" charset="0"/>
              </a:rPr>
              <a:t>Consider: How does "protecting mothers and sisters" become justification for targeting others?</a:t>
            </a:r>
            <a:endParaRPr lang="en-US" sz="1200" dirty="0"/>
          </a:p>
        </p:txBody>
      </p:sp>
      <p:pic>
        <p:nvPicPr>
          <p:cNvPr id="3074" name="Picture 2" descr="Modi changes Twitter, Facebook display pictures to national flag| India News">
            <a:extLst>
              <a:ext uri="{FF2B5EF4-FFF2-40B4-BE49-F238E27FC236}">
                <a16:creationId xmlns:a16="http://schemas.microsoft.com/office/drawing/2014/main" id="{7D8141D1-AFA8-9CF9-C324-B284FA4398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22652" y="1508760"/>
            <a:ext cx="2682240" cy="150876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365760" y="182880"/>
            <a:ext cx="1828800" cy="365760"/>
          </a:xfrm>
          <a:prstGeom prst="rect">
            <a:avLst/>
          </a:prstGeom>
          <a:noFill/>
          <a:ln/>
        </p:spPr>
        <p:txBody>
          <a:bodyPr wrap="square" rtlCol="0" anchor="ctr"/>
          <a:lstStyle/>
          <a:p>
            <a:pPr marL="0" indent="0">
              <a:buNone/>
            </a:pPr>
            <a:r>
              <a:rPr lang="en-US" sz="1600" dirty="0">
                <a:solidFill>
                  <a:srgbClr val="888888"/>
                </a:solidFill>
                <a:latin typeface="Georgia" pitchFamily="34" charset="0"/>
                <a:ea typeface="Georgia" pitchFamily="34" charset="-122"/>
                <a:cs typeface="Georgia" pitchFamily="34" charset="-120"/>
              </a:rPr>
              <a:t>Quote 4</a:t>
            </a:r>
            <a:endParaRPr lang="en-US" sz="1600" dirty="0"/>
          </a:p>
        </p:txBody>
      </p:sp>
      <p:sp>
        <p:nvSpPr>
          <p:cNvPr id="3" name="Text 1"/>
          <p:cNvSpPr/>
          <p:nvPr/>
        </p:nvSpPr>
        <p:spPr>
          <a:xfrm>
            <a:off x="365760" y="502920"/>
            <a:ext cx="8412480" cy="1463040"/>
          </a:xfrm>
          <a:prstGeom prst="rect">
            <a:avLst/>
          </a:prstGeom>
          <a:noFill/>
          <a:ln/>
        </p:spPr>
        <p:txBody>
          <a:bodyPr wrap="square" rtlCol="0" anchor="t"/>
          <a:lstStyle/>
          <a:p>
            <a:pPr marL="0" indent="0">
              <a:buNone/>
            </a:pPr>
            <a:r>
              <a:rPr lang="en-US" sz="1800" i="1" dirty="0">
                <a:solidFill>
                  <a:srgbClr val="E0E0E0"/>
                </a:solidFill>
                <a:latin typeface="Georgia" pitchFamily="34" charset="0"/>
                <a:ea typeface="Georgia" pitchFamily="34" charset="-122"/>
                <a:cs typeface="Georgia" pitchFamily="34" charset="-120"/>
              </a:rPr>
              <a:t>"They let, I think the real number is 15, 16 million people into our country. When they do that, we got a lot of work to do. They're poisoning the blood of our country. That's what they've done. They're coming into our country from Africa, from Asia, all over the world."</a:t>
            </a:r>
            <a:endParaRPr lang="en-US" sz="1800" dirty="0"/>
          </a:p>
        </p:txBody>
      </p:sp>
      <p:sp>
        <p:nvSpPr>
          <p:cNvPr id="4" name="Shape 2"/>
          <p:cNvSpPr/>
          <p:nvPr/>
        </p:nvSpPr>
        <p:spPr>
          <a:xfrm>
            <a:off x="365760" y="2103120"/>
            <a:ext cx="54864" cy="822960"/>
          </a:xfrm>
          <a:prstGeom prst="rect">
            <a:avLst/>
          </a:prstGeom>
          <a:solidFill>
            <a:srgbClr val="8B0000"/>
          </a:solidFill>
          <a:ln/>
        </p:spPr>
        <p:txBody>
          <a:bodyPr/>
          <a:lstStyle/>
          <a:p>
            <a:endParaRPr lang="en-CA"/>
          </a:p>
        </p:txBody>
      </p:sp>
      <p:sp>
        <p:nvSpPr>
          <p:cNvPr id="5" name="Text 3"/>
          <p:cNvSpPr/>
          <p:nvPr/>
        </p:nvSpPr>
        <p:spPr>
          <a:xfrm>
            <a:off x="502920" y="2103120"/>
            <a:ext cx="5486400" cy="365760"/>
          </a:xfrm>
          <a:prstGeom prst="rect">
            <a:avLst/>
          </a:prstGeom>
          <a:noFill/>
          <a:ln/>
        </p:spPr>
        <p:txBody>
          <a:bodyPr wrap="square" rtlCol="0" anchor="ctr"/>
          <a:lstStyle/>
          <a:p>
            <a:pPr marL="0" indent="0">
              <a:buNone/>
            </a:pPr>
            <a:r>
              <a:rPr lang="en-US" sz="2000" b="1" dirty="0">
                <a:solidFill>
                  <a:srgbClr val="8B0000"/>
                </a:solidFill>
                <a:latin typeface="Georgia" pitchFamily="34" charset="0"/>
                <a:ea typeface="Georgia" pitchFamily="34" charset="-122"/>
                <a:cs typeface="Georgia" pitchFamily="34" charset="-120"/>
              </a:rPr>
              <a:t>Donald Trump</a:t>
            </a:r>
            <a:endParaRPr lang="en-US" sz="2000" dirty="0"/>
          </a:p>
        </p:txBody>
      </p:sp>
      <p:sp>
        <p:nvSpPr>
          <p:cNvPr id="6" name="Text 4"/>
          <p:cNvSpPr/>
          <p:nvPr/>
        </p:nvSpPr>
        <p:spPr>
          <a:xfrm>
            <a:off x="502920" y="2423160"/>
            <a:ext cx="5486400" cy="256032"/>
          </a:xfrm>
          <a:prstGeom prst="rect">
            <a:avLst/>
          </a:prstGeom>
          <a:noFill/>
          <a:ln/>
        </p:spPr>
        <p:txBody>
          <a:bodyPr wrap="square" rtlCol="0" anchor="ctr"/>
          <a:lstStyle/>
          <a:p>
            <a:pPr marL="0" indent="0">
              <a:buNone/>
            </a:pPr>
            <a:r>
              <a:rPr lang="en-US" sz="1300" dirty="0">
                <a:solidFill>
                  <a:srgbClr val="888888"/>
                </a:solidFill>
                <a:latin typeface="Georgia" pitchFamily="34" charset="0"/>
                <a:ea typeface="Georgia" pitchFamily="34" charset="-122"/>
                <a:cs typeface="Georgia" pitchFamily="34" charset="-120"/>
              </a:rPr>
              <a:t>Former and Current President of the United States</a:t>
            </a:r>
            <a:endParaRPr lang="en-US" sz="1300" dirty="0"/>
          </a:p>
        </p:txBody>
      </p:sp>
      <p:sp>
        <p:nvSpPr>
          <p:cNvPr id="7" name="Text 5"/>
          <p:cNvSpPr/>
          <p:nvPr/>
        </p:nvSpPr>
        <p:spPr>
          <a:xfrm>
            <a:off x="502920" y="2633472"/>
            <a:ext cx="5486400" cy="256032"/>
          </a:xfrm>
          <a:prstGeom prst="rect">
            <a:avLst/>
          </a:prstGeom>
          <a:noFill/>
          <a:ln/>
        </p:spPr>
        <p:txBody>
          <a:bodyPr wrap="square" rtlCol="0" anchor="ctr"/>
          <a:lstStyle/>
          <a:p>
            <a:pPr marL="0" indent="0">
              <a:buNone/>
            </a:pPr>
            <a:r>
              <a:rPr lang="en-US" sz="1100" dirty="0">
                <a:solidFill>
                  <a:srgbClr val="888888"/>
                </a:solidFill>
                <a:latin typeface="Georgia" pitchFamily="34" charset="0"/>
                <a:ea typeface="Georgia" pitchFamily="34" charset="-122"/>
                <a:cs typeface="Georgia" pitchFamily="34" charset="-120"/>
              </a:rPr>
              <a:t>Campaign rally, Durham, NH, December 16, 2023</a:t>
            </a:r>
            <a:endParaRPr lang="en-US" sz="1100" dirty="0"/>
          </a:p>
        </p:txBody>
      </p:sp>
      <p:sp>
        <p:nvSpPr>
          <p:cNvPr id="8" name="Shape 6"/>
          <p:cNvSpPr/>
          <p:nvPr/>
        </p:nvSpPr>
        <p:spPr>
          <a:xfrm>
            <a:off x="402336" y="3108960"/>
            <a:ext cx="11338560" cy="1508760"/>
          </a:xfrm>
          <a:prstGeom prst="rect">
            <a:avLst/>
          </a:prstGeom>
          <a:solidFill>
            <a:srgbClr val="2A2A2A"/>
          </a:solidFill>
          <a:ln/>
        </p:spPr>
        <p:txBody>
          <a:bodyPr/>
          <a:lstStyle/>
          <a:p>
            <a:endParaRPr lang="en-CA"/>
          </a:p>
        </p:txBody>
      </p:sp>
      <p:sp>
        <p:nvSpPr>
          <p:cNvPr id="9" name="Text 7"/>
          <p:cNvSpPr/>
          <p:nvPr/>
        </p:nvSpPr>
        <p:spPr>
          <a:xfrm>
            <a:off x="548640" y="3200400"/>
            <a:ext cx="1828800" cy="274320"/>
          </a:xfrm>
          <a:prstGeom prst="rect">
            <a:avLst/>
          </a:prstGeom>
          <a:noFill/>
          <a:ln/>
        </p:spPr>
        <p:txBody>
          <a:bodyPr wrap="square" rtlCol="0" anchor="ctr"/>
          <a:lstStyle/>
          <a:p>
            <a:pPr marL="0" indent="0">
              <a:buNone/>
            </a:pPr>
            <a:r>
              <a:rPr lang="en-US" sz="1000" b="1" dirty="0">
                <a:solidFill>
                  <a:srgbClr val="8B0000"/>
                </a:solidFill>
                <a:latin typeface="Georgia" pitchFamily="34" charset="0"/>
                <a:ea typeface="Georgia" pitchFamily="34" charset="-122"/>
                <a:cs typeface="Georgia" pitchFamily="34" charset="-120"/>
              </a:rPr>
              <a:t>CONTEXT</a:t>
            </a:r>
            <a:endParaRPr lang="en-US" sz="1000" dirty="0"/>
          </a:p>
        </p:txBody>
      </p:sp>
      <p:sp>
        <p:nvSpPr>
          <p:cNvPr id="10" name="Text 8"/>
          <p:cNvSpPr/>
          <p:nvPr/>
        </p:nvSpPr>
        <p:spPr>
          <a:xfrm>
            <a:off x="548640" y="3429000"/>
            <a:ext cx="10972800" cy="1097280"/>
          </a:xfrm>
          <a:prstGeom prst="rect">
            <a:avLst/>
          </a:prstGeom>
          <a:noFill/>
          <a:ln/>
        </p:spPr>
        <p:txBody>
          <a:bodyPr wrap="square" rtlCol="0" anchor="t"/>
          <a:lstStyle/>
          <a:p>
            <a:pPr marL="0" indent="0">
              <a:buNone/>
            </a:pPr>
            <a:r>
              <a:rPr lang="en-US" sz="1200" dirty="0">
                <a:solidFill>
                  <a:srgbClr val="E0E0E0"/>
                </a:solidFill>
                <a:latin typeface="Georgia" pitchFamily="34" charset="0"/>
                <a:ea typeface="Georgia" pitchFamily="34" charset="-122"/>
                <a:cs typeface="Georgia" pitchFamily="34" charset="-120"/>
              </a:rPr>
              <a:t>"Poisoning the blood" directly echoes Adolf Hitler's Mein Kampf: "All great cultures of the past perished only</a:t>
            </a:r>
          </a:p>
          <a:p>
            <a:pPr marL="0" indent="0">
              <a:buNone/>
            </a:pPr>
            <a:r>
              <a:rPr lang="en-US" sz="1200" dirty="0">
                <a:solidFill>
                  <a:srgbClr val="E0E0E0"/>
                </a:solidFill>
                <a:latin typeface="Georgia" pitchFamily="34" charset="0"/>
                <a:ea typeface="Georgia" pitchFamily="34" charset="-122"/>
                <a:cs typeface="Georgia" pitchFamily="34" charset="-120"/>
              </a:rPr>
              <a:t>because the originally creative race died out from blood poisoning." When asked about the parallel, Trump said </a:t>
            </a:r>
          </a:p>
          <a:p>
            <a:pPr marL="0" indent="0">
              <a:buNone/>
            </a:pPr>
            <a:r>
              <a:rPr lang="en-US" sz="1200" dirty="0">
                <a:solidFill>
                  <a:srgbClr val="E0E0E0"/>
                </a:solidFill>
                <a:latin typeface="Georgia" pitchFamily="34" charset="0"/>
                <a:ea typeface="Georgia" pitchFamily="34" charset="-122"/>
                <a:cs typeface="Georgia" pitchFamily="34" charset="-120"/>
              </a:rPr>
              <a:t>he had never read Mein Kampf.</a:t>
            </a:r>
          </a:p>
          <a:p>
            <a:pPr marL="0" indent="0">
              <a:buNone/>
            </a:pPr>
            <a:endParaRPr lang="en-US" sz="1200" dirty="0">
              <a:solidFill>
                <a:srgbClr val="E0E0E0"/>
              </a:solidFill>
              <a:latin typeface="Georgia" pitchFamily="34" charset="0"/>
            </a:endParaRPr>
          </a:p>
          <a:p>
            <a:r>
              <a:rPr lang="en-US" sz="1200" dirty="0">
                <a:solidFill>
                  <a:srgbClr val="E0E0E0"/>
                </a:solidFill>
                <a:latin typeface="Georgia" pitchFamily="34" charset="0"/>
              </a:rPr>
              <a:t>Consider: Why "poisoning the blood" instead of "taking jobs" or "breaking laws"? What does the biological metaphor do?</a:t>
            </a:r>
            <a:endParaRPr lang="en-US" sz="1200" dirty="0"/>
          </a:p>
        </p:txBody>
      </p:sp>
      <p:pic>
        <p:nvPicPr>
          <p:cNvPr id="4098" name="Picture 2" descr="President Donald J. Trump | Donald J. Trump Presidential Library">
            <a:extLst>
              <a:ext uri="{FF2B5EF4-FFF2-40B4-BE49-F238E27FC236}">
                <a16:creationId xmlns:a16="http://schemas.microsoft.com/office/drawing/2014/main" id="{7A5A3759-E0CF-B6CA-BBA8-DE0EEA355A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3815" y="1564731"/>
            <a:ext cx="1427801" cy="180829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0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365760" y="182880"/>
            <a:ext cx="1828800" cy="365760"/>
          </a:xfrm>
          <a:prstGeom prst="rect">
            <a:avLst/>
          </a:prstGeom>
          <a:noFill/>
          <a:ln/>
        </p:spPr>
        <p:txBody>
          <a:bodyPr wrap="square" rtlCol="0" anchor="ctr"/>
          <a:lstStyle/>
          <a:p>
            <a:pPr marL="0" indent="0">
              <a:buNone/>
            </a:pPr>
            <a:r>
              <a:rPr lang="en-US" sz="1600" dirty="0">
                <a:solidFill>
                  <a:srgbClr val="888888"/>
                </a:solidFill>
                <a:latin typeface="Georgia" pitchFamily="34" charset="0"/>
                <a:ea typeface="Georgia" pitchFamily="34" charset="-122"/>
                <a:cs typeface="Georgia" pitchFamily="34" charset="-120"/>
              </a:rPr>
              <a:t>Quote 5</a:t>
            </a:r>
            <a:endParaRPr lang="en-US" sz="1600" dirty="0"/>
          </a:p>
        </p:txBody>
      </p:sp>
      <p:sp>
        <p:nvSpPr>
          <p:cNvPr id="3" name="Text 1"/>
          <p:cNvSpPr/>
          <p:nvPr/>
        </p:nvSpPr>
        <p:spPr>
          <a:xfrm>
            <a:off x="365760" y="502920"/>
            <a:ext cx="8412480" cy="1097280"/>
          </a:xfrm>
          <a:prstGeom prst="rect">
            <a:avLst/>
          </a:prstGeom>
          <a:noFill/>
          <a:ln/>
        </p:spPr>
        <p:txBody>
          <a:bodyPr wrap="square" rtlCol="0" anchor="t"/>
          <a:lstStyle/>
          <a:p>
            <a:pPr marL="0" indent="0">
              <a:buNone/>
            </a:pPr>
            <a:r>
              <a:rPr lang="en-US" sz="2400" i="1" dirty="0">
                <a:solidFill>
                  <a:srgbClr val="E0E0E0"/>
                </a:solidFill>
                <a:latin typeface="Georgia" pitchFamily="34" charset="0"/>
                <a:ea typeface="Georgia" pitchFamily="34" charset="-122"/>
                <a:cs typeface="Georgia" pitchFamily="34" charset="-120"/>
              </a:rPr>
              <a:t>"You have said the actual truth."</a:t>
            </a:r>
            <a:endParaRPr lang="en-US" sz="2400" dirty="0"/>
          </a:p>
        </p:txBody>
      </p:sp>
      <p:sp>
        <p:nvSpPr>
          <p:cNvPr id="4" name="Shape 2"/>
          <p:cNvSpPr/>
          <p:nvPr/>
        </p:nvSpPr>
        <p:spPr>
          <a:xfrm>
            <a:off x="365760" y="1737360"/>
            <a:ext cx="54864" cy="822960"/>
          </a:xfrm>
          <a:prstGeom prst="rect">
            <a:avLst/>
          </a:prstGeom>
          <a:solidFill>
            <a:srgbClr val="8B0000"/>
          </a:solidFill>
          <a:ln/>
        </p:spPr>
        <p:txBody>
          <a:bodyPr/>
          <a:lstStyle/>
          <a:p>
            <a:endParaRPr lang="en-CA"/>
          </a:p>
        </p:txBody>
      </p:sp>
      <p:sp>
        <p:nvSpPr>
          <p:cNvPr id="5" name="Text 3"/>
          <p:cNvSpPr/>
          <p:nvPr/>
        </p:nvSpPr>
        <p:spPr>
          <a:xfrm>
            <a:off x="502920" y="1737360"/>
            <a:ext cx="5486400" cy="365760"/>
          </a:xfrm>
          <a:prstGeom prst="rect">
            <a:avLst/>
          </a:prstGeom>
          <a:noFill/>
          <a:ln/>
        </p:spPr>
        <p:txBody>
          <a:bodyPr wrap="square" rtlCol="0" anchor="ctr"/>
          <a:lstStyle/>
          <a:p>
            <a:pPr marL="0" indent="0">
              <a:buNone/>
            </a:pPr>
            <a:r>
              <a:rPr lang="en-US" sz="2000" b="1" dirty="0">
                <a:solidFill>
                  <a:srgbClr val="8B0000"/>
                </a:solidFill>
                <a:latin typeface="Georgia" pitchFamily="34" charset="0"/>
                <a:ea typeface="Georgia" pitchFamily="34" charset="-122"/>
                <a:cs typeface="Georgia" pitchFamily="34" charset="-120"/>
              </a:rPr>
              <a:t>Elon Musk</a:t>
            </a:r>
            <a:endParaRPr lang="en-US" sz="2000" dirty="0"/>
          </a:p>
        </p:txBody>
      </p:sp>
      <p:sp>
        <p:nvSpPr>
          <p:cNvPr id="6" name="Text 4"/>
          <p:cNvSpPr/>
          <p:nvPr/>
        </p:nvSpPr>
        <p:spPr>
          <a:xfrm>
            <a:off x="502920" y="2057400"/>
            <a:ext cx="5486400" cy="256032"/>
          </a:xfrm>
          <a:prstGeom prst="rect">
            <a:avLst/>
          </a:prstGeom>
          <a:noFill/>
          <a:ln/>
        </p:spPr>
        <p:txBody>
          <a:bodyPr wrap="square" rtlCol="0" anchor="ctr"/>
          <a:lstStyle/>
          <a:p>
            <a:pPr marL="0" indent="0">
              <a:buNone/>
            </a:pPr>
            <a:r>
              <a:rPr lang="en-US" sz="1300" dirty="0">
                <a:solidFill>
                  <a:srgbClr val="888888"/>
                </a:solidFill>
                <a:latin typeface="Georgia" pitchFamily="34" charset="0"/>
                <a:ea typeface="Georgia" pitchFamily="34" charset="-122"/>
                <a:cs typeface="Georgia" pitchFamily="34" charset="-120"/>
              </a:rPr>
              <a:t>CEO of Tesla and SpaceX, Owner of X</a:t>
            </a:r>
            <a:endParaRPr lang="en-US" sz="1300" dirty="0"/>
          </a:p>
        </p:txBody>
      </p:sp>
      <p:sp>
        <p:nvSpPr>
          <p:cNvPr id="7" name="Text 5"/>
          <p:cNvSpPr/>
          <p:nvPr/>
        </p:nvSpPr>
        <p:spPr>
          <a:xfrm>
            <a:off x="502920" y="2267712"/>
            <a:ext cx="5486400" cy="256032"/>
          </a:xfrm>
          <a:prstGeom prst="rect">
            <a:avLst/>
          </a:prstGeom>
          <a:noFill/>
          <a:ln/>
        </p:spPr>
        <p:txBody>
          <a:bodyPr wrap="square" rtlCol="0" anchor="ctr"/>
          <a:lstStyle/>
          <a:p>
            <a:pPr marL="0" indent="0">
              <a:buNone/>
            </a:pPr>
            <a:r>
              <a:rPr lang="en-US" sz="1100" dirty="0">
                <a:solidFill>
                  <a:srgbClr val="888888"/>
                </a:solidFill>
                <a:latin typeface="Georgia" pitchFamily="34" charset="0"/>
                <a:ea typeface="Georgia" pitchFamily="34" charset="-122"/>
                <a:cs typeface="Georgia" pitchFamily="34" charset="-120"/>
              </a:rPr>
              <a:t>Post on X, November 15, 2023</a:t>
            </a:r>
            <a:endParaRPr lang="en-US" sz="1100" dirty="0"/>
          </a:p>
        </p:txBody>
      </p:sp>
      <p:sp>
        <p:nvSpPr>
          <p:cNvPr id="8" name="Shape 6"/>
          <p:cNvSpPr/>
          <p:nvPr/>
        </p:nvSpPr>
        <p:spPr>
          <a:xfrm>
            <a:off x="365760" y="2743200"/>
            <a:ext cx="11338560" cy="1828800"/>
          </a:xfrm>
          <a:prstGeom prst="rect">
            <a:avLst/>
          </a:prstGeom>
          <a:solidFill>
            <a:srgbClr val="2A2A2A"/>
          </a:solidFill>
          <a:ln/>
        </p:spPr>
        <p:txBody>
          <a:bodyPr/>
          <a:lstStyle/>
          <a:p>
            <a:endParaRPr lang="en-CA"/>
          </a:p>
        </p:txBody>
      </p:sp>
      <p:sp>
        <p:nvSpPr>
          <p:cNvPr id="9" name="Text 7"/>
          <p:cNvSpPr/>
          <p:nvPr/>
        </p:nvSpPr>
        <p:spPr>
          <a:xfrm>
            <a:off x="548640" y="2834640"/>
            <a:ext cx="1828800" cy="274320"/>
          </a:xfrm>
          <a:prstGeom prst="rect">
            <a:avLst/>
          </a:prstGeom>
          <a:noFill/>
          <a:ln/>
        </p:spPr>
        <p:txBody>
          <a:bodyPr wrap="square" rtlCol="0" anchor="ctr"/>
          <a:lstStyle/>
          <a:p>
            <a:pPr marL="0" indent="0">
              <a:buNone/>
            </a:pPr>
            <a:r>
              <a:rPr lang="en-US" sz="1000" b="1" dirty="0">
                <a:solidFill>
                  <a:srgbClr val="8B0000"/>
                </a:solidFill>
                <a:latin typeface="Georgia" pitchFamily="34" charset="0"/>
                <a:ea typeface="Georgia" pitchFamily="34" charset="-122"/>
                <a:cs typeface="Georgia" pitchFamily="34" charset="-120"/>
              </a:rPr>
              <a:t>CONTEXT</a:t>
            </a:r>
            <a:endParaRPr lang="en-US" sz="1000" dirty="0"/>
          </a:p>
        </p:txBody>
      </p:sp>
      <p:sp>
        <p:nvSpPr>
          <p:cNvPr id="10" name="Text 8"/>
          <p:cNvSpPr/>
          <p:nvPr/>
        </p:nvSpPr>
        <p:spPr>
          <a:xfrm>
            <a:off x="548640" y="3063240"/>
            <a:ext cx="10972800" cy="1417320"/>
          </a:xfrm>
          <a:prstGeom prst="rect">
            <a:avLst/>
          </a:prstGeom>
          <a:noFill/>
          <a:ln/>
        </p:spPr>
        <p:txBody>
          <a:bodyPr wrap="square" rtlCol="0" anchor="t"/>
          <a:lstStyle/>
          <a:p>
            <a:pPr marL="0" indent="0">
              <a:buNone/>
            </a:pPr>
            <a:r>
              <a:rPr lang="en-US" sz="1200" dirty="0">
                <a:solidFill>
                  <a:srgbClr val="E0E0E0"/>
                </a:solidFill>
                <a:latin typeface="Georgia" pitchFamily="34" charset="0"/>
                <a:ea typeface="Georgia" pitchFamily="34" charset="-122"/>
                <a:cs typeface="Georgia" pitchFamily="34" charset="-120"/>
              </a:rPr>
              <a:t>Musk was responding to a post claiming that Jewish communities "have been pushing the exact kind of dialectical hatred </a:t>
            </a:r>
          </a:p>
          <a:p>
            <a:pPr marL="0" indent="0">
              <a:buNone/>
            </a:pPr>
            <a:r>
              <a:rPr lang="en-US" sz="1200" dirty="0">
                <a:solidFill>
                  <a:srgbClr val="E0E0E0"/>
                </a:solidFill>
                <a:latin typeface="Georgia" pitchFamily="34" charset="0"/>
                <a:ea typeface="Georgia" pitchFamily="34" charset="-122"/>
                <a:cs typeface="Georgia" pitchFamily="34" charset="-120"/>
              </a:rPr>
              <a:t>against whites" and support "hordes of minorities" flooding Western countries. The White House called his endorsement </a:t>
            </a:r>
          </a:p>
          <a:p>
            <a:pPr marL="0" indent="0">
              <a:buNone/>
            </a:pPr>
            <a:r>
              <a:rPr lang="en-US" sz="1200" dirty="0">
                <a:solidFill>
                  <a:srgbClr val="E0E0E0"/>
                </a:solidFill>
                <a:latin typeface="Georgia" pitchFamily="34" charset="0"/>
                <a:ea typeface="Georgia" pitchFamily="34" charset="-122"/>
                <a:cs typeface="Georgia" pitchFamily="34" charset="-120"/>
              </a:rPr>
              <a:t>"an abhorrent promotion of antisemitic and racist hate.“</a:t>
            </a:r>
          </a:p>
          <a:p>
            <a:pPr marL="0" indent="0">
              <a:buNone/>
            </a:pPr>
            <a:endParaRPr lang="en-US" sz="1200" dirty="0">
              <a:solidFill>
                <a:srgbClr val="E0E0E0"/>
              </a:solidFill>
              <a:latin typeface="Georgia" pitchFamily="34" charset="0"/>
            </a:endParaRPr>
          </a:p>
          <a:p>
            <a:r>
              <a:rPr lang="en-US" sz="1200" dirty="0">
                <a:solidFill>
                  <a:srgbClr val="E0E0E0"/>
                </a:solidFill>
                <a:latin typeface="Georgia" pitchFamily="34" charset="0"/>
              </a:rPr>
              <a:t>Consider: What can the richest man in the world say that you can't? What does owning the platform change?</a:t>
            </a:r>
            <a:endParaRPr lang="en-US" sz="1200" dirty="0"/>
          </a:p>
        </p:txBody>
      </p:sp>
      <p:pic>
        <p:nvPicPr>
          <p:cNvPr id="5122" name="Picture 2" descr="Musk Faces Consequences for Calling Antisemitic Tweet 'Actual Truth' -  Business Insider">
            <a:extLst>
              <a:ext uri="{FF2B5EF4-FFF2-40B4-BE49-F238E27FC236}">
                <a16:creationId xmlns:a16="http://schemas.microsoft.com/office/drawing/2014/main" id="{9A082462-79C5-7E4D-89AA-7EA49E4876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8831" y="0"/>
            <a:ext cx="3845169" cy="28838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1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365760" y="182880"/>
            <a:ext cx="1828800" cy="365760"/>
          </a:xfrm>
          <a:prstGeom prst="rect">
            <a:avLst/>
          </a:prstGeom>
          <a:noFill/>
          <a:ln/>
        </p:spPr>
        <p:txBody>
          <a:bodyPr wrap="square" rtlCol="0" anchor="ctr"/>
          <a:lstStyle/>
          <a:p>
            <a:pPr marL="0" indent="0">
              <a:buNone/>
            </a:pPr>
            <a:r>
              <a:rPr lang="en-US" sz="1600" dirty="0">
                <a:solidFill>
                  <a:srgbClr val="888888"/>
                </a:solidFill>
                <a:latin typeface="Georgia" pitchFamily="34" charset="0"/>
                <a:ea typeface="Georgia" pitchFamily="34" charset="-122"/>
                <a:cs typeface="Georgia" pitchFamily="34" charset="-120"/>
              </a:rPr>
              <a:t>Quote 6</a:t>
            </a:r>
            <a:endParaRPr lang="en-US" sz="1600" dirty="0"/>
          </a:p>
        </p:txBody>
      </p:sp>
      <p:sp>
        <p:nvSpPr>
          <p:cNvPr id="3" name="Text 1"/>
          <p:cNvSpPr/>
          <p:nvPr/>
        </p:nvSpPr>
        <p:spPr>
          <a:xfrm>
            <a:off x="365760" y="502920"/>
            <a:ext cx="8412480" cy="1463040"/>
          </a:xfrm>
          <a:prstGeom prst="rect">
            <a:avLst/>
          </a:prstGeom>
          <a:noFill/>
          <a:ln/>
        </p:spPr>
        <p:txBody>
          <a:bodyPr wrap="square" rtlCol="0" anchor="t"/>
          <a:lstStyle/>
          <a:p>
            <a:pPr marL="0" indent="0">
              <a:buNone/>
            </a:pPr>
            <a:r>
              <a:rPr lang="en-US" sz="1800" i="1" dirty="0">
                <a:solidFill>
                  <a:srgbClr val="E0E0E0"/>
                </a:solidFill>
                <a:latin typeface="Georgia" pitchFamily="34" charset="0"/>
                <a:ea typeface="Georgia" pitchFamily="34" charset="-122"/>
                <a:cs typeface="Georgia" pitchFamily="34" charset="-120"/>
              </a:rPr>
              <a:t>"I'm not saying women are property. I am saying they are given to the man and belong to the man. The Bible says it. Everything says it. It's not my opinion. It's the way the world has been for thousands of years."</a:t>
            </a:r>
            <a:endParaRPr lang="en-US" sz="1800" dirty="0"/>
          </a:p>
        </p:txBody>
      </p:sp>
      <p:sp>
        <p:nvSpPr>
          <p:cNvPr id="4" name="Shape 2"/>
          <p:cNvSpPr/>
          <p:nvPr/>
        </p:nvSpPr>
        <p:spPr>
          <a:xfrm>
            <a:off x="365760" y="2103120"/>
            <a:ext cx="54864" cy="822960"/>
          </a:xfrm>
          <a:prstGeom prst="rect">
            <a:avLst/>
          </a:prstGeom>
          <a:solidFill>
            <a:srgbClr val="8B0000"/>
          </a:solidFill>
          <a:ln/>
        </p:spPr>
        <p:txBody>
          <a:bodyPr/>
          <a:lstStyle/>
          <a:p>
            <a:endParaRPr lang="en-CA"/>
          </a:p>
        </p:txBody>
      </p:sp>
      <p:sp>
        <p:nvSpPr>
          <p:cNvPr id="5" name="Text 3"/>
          <p:cNvSpPr/>
          <p:nvPr/>
        </p:nvSpPr>
        <p:spPr>
          <a:xfrm>
            <a:off x="502920" y="2103120"/>
            <a:ext cx="5486400" cy="365760"/>
          </a:xfrm>
          <a:prstGeom prst="rect">
            <a:avLst/>
          </a:prstGeom>
          <a:noFill/>
          <a:ln/>
        </p:spPr>
        <p:txBody>
          <a:bodyPr wrap="square" rtlCol="0" anchor="ctr"/>
          <a:lstStyle/>
          <a:p>
            <a:pPr marL="0" indent="0">
              <a:buNone/>
            </a:pPr>
            <a:r>
              <a:rPr lang="en-US" sz="2000" b="1" dirty="0">
                <a:solidFill>
                  <a:srgbClr val="8B0000"/>
                </a:solidFill>
                <a:latin typeface="Georgia" pitchFamily="34" charset="0"/>
                <a:ea typeface="Georgia" pitchFamily="34" charset="-122"/>
                <a:cs typeface="Georgia" pitchFamily="34" charset="-120"/>
              </a:rPr>
              <a:t>Andrew Tate</a:t>
            </a:r>
            <a:endParaRPr lang="en-US" sz="2000" dirty="0"/>
          </a:p>
        </p:txBody>
      </p:sp>
      <p:sp>
        <p:nvSpPr>
          <p:cNvPr id="6" name="Text 4"/>
          <p:cNvSpPr/>
          <p:nvPr/>
        </p:nvSpPr>
        <p:spPr>
          <a:xfrm>
            <a:off x="502920" y="2423160"/>
            <a:ext cx="5486400" cy="256032"/>
          </a:xfrm>
          <a:prstGeom prst="rect">
            <a:avLst/>
          </a:prstGeom>
          <a:noFill/>
          <a:ln/>
        </p:spPr>
        <p:txBody>
          <a:bodyPr wrap="square" rtlCol="0" anchor="ctr"/>
          <a:lstStyle/>
          <a:p>
            <a:pPr marL="0" indent="0">
              <a:buNone/>
            </a:pPr>
            <a:r>
              <a:rPr lang="en-US" sz="1300" dirty="0">
                <a:solidFill>
                  <a:srgbClr val="888888"/>
                </a:solidFill>
                <a:latin typeface="Georgia" pitchFamily="34" charset="0"/>
                <a:ea typeface="Georgia" pitchFamily="34" charset="-122"/>
                <a:cs typeface="Georgia" pitchFamily="34" charset="-120"/>
              </a:rPr>
              <a:t>Social Media Influencer</a:t>
            </a:r>
            <a:endParaRPr lang="en-US" sz="1300" dirty="0"/>
          </a:p>
        </p:txBody>
      </p:sp>
      <p:sp>
        <p:nvSpPr>
          <p:cNvPr id="7" name="Text 5"/>
          <p:cNvSpPr/>
          <p:nvPr/>
        </p:nvSpPr>
        <p:spPr>
          <a:xfrm>
            <a:off x="502920" y="2633472"/>
            <a:ext cx="5486400" cy="256032"/>
          </a:xfrm>
          <a:prstGeom prst="rect">
            <a:avLst/>
          </a:prstGeom>
          <a:noFill/>
          <a:ln/>
        </p:spPr>
        <p:txBody>
          <a:bodyPr wrap="square" rtlCol="0" anchor="ctr"/>
          <a:lstStyle/>
          <a:p>
            <a:pPr marL="0" indent="0">
              <a:buNone/>
            </a:pPr>
            <a:r>
              <a:rPr lang="en-US" sz="1100" dirty="0">
                <a:solidFill>
                  <a:srgbClr val="888888"/>
                </a:solidFill>
                <a:latin typeface="Georgia" pitchFamily="34" charset="0"/>
                <a:ea typeface="Georgia" pitchFamily="34" charset="-122"/>
                <a:cs typeface="Georgia" pitchFamily="34" charset="-120"/>
              </a:rPr>
              <a:t>Podcast interview, 2022</a:t>
            </a:r>
            <a:endParaRPr lang="en-US" sz="1100" dirty="0"/>
          </a:p>
        </p:txBody>
      </p:sp>
      <p:sp>
        <p:nvSpPr>
          <p:cNvPr id="8" name="Shape 6"/>
          <p:cNvSpPr/>
          <p:nvPr/>
        </p:nvSpPr>
        <p:spPr>
          <a:xfrm>
            <a:off x="365760" y="3108960"/>
            <a:ext cx="11338560" cy="1508760"/>
          </a:xfrm>
          <a:prstGeom prst="rect">
            <a:avLst/>
          </a:prstGeom>
          <a:solidFill>
            <a:srgbClr val="2A2A2A"/>
          </a:solidFill>
          <a:ln/>
        </p:spPr>
        <p:txBody>
          <a:bodyPr/>
          <a:lstStyle/>
          <a:p>
            <a:endParaRPr lang="en-CA"/>
          </a:p>
        </p:txBody>
      </p:sp>
      <p:sp>
        <p:nvSpPr>
          <p:cNvPr id="9" name="Text 7"/>
          <p:cNvSpPr/>
          <p:nvPr/>
        </p:nvSpPr>
        <p:spPr>
          <a:xfrm>
            <a:off x="548640" y="3200400"/>
            <a:ext cx="1828800" cy="274320"/>
          </a:xfrm>
          <a:prstGeom prst="rect">
            <a:avLst/>
          </a:prstGeom>
          <a:noFill/>
          <a:ln/>
        </p:spPr>
        <p:txBody>
          <a:bodyPr wrap="square" rtlCol="0" anchor="ctr"/>
          <a:lstStyle/>
          <a:p>
            <a:pPr marL="0" indent="0">
              <a:buNone/>
            </a:pPr>
            <a:r>
              <a:rPr lang="en-US" sz="1000" b="1" dirty="0">
                <a:solidFill>
                  <a:srgbClr val="8B0000"/>
                </a:solidFill>
                <a:latin typeface="Georgia" pitchFamily="34" charset="0"/>
                <a:ea typeface="Georgia" pitchFamily="34" charset="-122"/>
                <a:cs typeface="Georgia" pitchFamily="34" charset="-120"/>
              </a:rPr>
              <a:t>CONTEXT</a:t>
            </a:r>
            <a:endParaRPr lang="en-US" sz="1000" dirty="0"/>
          </a:p>
        </p:txBody>
      </p:sp>
      <p:sp>
        <p:nvSpPr>
          <p:cNvPr id="10" name="Text 8"/>
          <p:cNvSpPr/>
          <p:nvPr/>
        </p:nvSpPr>
        <p:spPr>
          <a:xfrm>
            <a:off x="548640" y="3429000"/>
            <a:ext cx="10972800" cy="1097280"/>
          </a:xfrm>
          <a:prstGeom prst="rect">
            <a:avLst/>
          </a:prstGeom>
          <a:noFill/>
          <a:ln/>
        </p:spPr>
        <p:txBody>
          <a:bodyPr wrap="square" rtlCol="0" anchor="t"/>
          <a:lstStyle/>
          <a:p>
            <a:pPr marL="0" indent="0">
              <a:buNone/>
            </a:pPr>
            <a:r>
              <a:rPr lang="en-US" sz="1200" dirty="0">
                <a:solidFill>
                  <a:srgbClr val="E0E0E0"/>
                </a:solidFill>
                <a:latin typeface="Georgia" pitchFamily="34" charset="0"/>
                <a:ea typeface="Georgia" pitchFamily="34" charset="-122"/>
                <a:cs typeface="Georgia" pitchFamily="34" charset="-120"/>
              </a:rPr>
              <a:t>Tate was the most Googled person in the world in 2023. He is currently facing criminal charges in Romania including human </a:t>
            </a:r>
          </a:p>
          <a:p>
            <a:pPr marL="0" indent="0">
              <a:buNone/>
            </a:pPr>
            <a:r>
              <a:rPr lang="en-US" sz="1200" dirty="0">
                <a:solidFill>
                  <a:srgbClr val="E0E0E0"/>
                </a:solidFill>
                <a:latin typeface="Georgia" pitchFamily="34" charset="0"/>
                <a:ea typeface="Georgia" pitchFamily="34" charset="-122"/>
                <a:cs typeface="Georgia" pitchFamily="34" charset="-120"/>
              </a:rPr>
              <a:t>trafficking and rape. His content has been viewed billions of times, primarily by teenage boys.</a:t>
            </a:r>
          </a:p>
          <a:p>
            <a:pPr marL="0" indent="0">
              <a:buNone/>
            </a:pPr>
            <a:endParaRPr lang="en-US" sz="1200" dirty="0">
              <a:solidFill>
                <a:srgbClr val="E0E0E0"/>
              </a:solidFill>
              <a:latin typeface="Georgia" pitchFamily="34" charset="0"/>
            </a:endParaRPr>
          </a:p>
          <a:p>
            <a:r>
              <a:rPr lang="en-US" sz="1200" dirty="0">
                <a:solidFill>
                  <a:srgbClr val="E0E0E0"/>
                </a:solidFill>
                <a:latin typeface="Georgia" pitchFamily="34" charset="0"/>
              </a:rPr>
              <a:t>Consider: What problem is he claiming to solve? For whom? What's the appeal?</a:t>
            </a:r>
            <a:endParaRPr lang="en-US" sz="1200" dirty="0"/>
          </a:p>
        </p:txBody>
      </p:sp>
      <p:pic>
        <p:nvPicPr>
          <p:cNvPr id="6146" name="Picture 2" descr="Self-described misogynist influencer Andrew Tate and brother to face US  criminal investigation - ABC News">
            <a:extLst>
              <a:ext uri="{FF2B5EF4-FFF2-40B4-BE49-F238E27FC236}">
                <a16:creationId xmlns:a16="http://schemas.microsoft.com/office/drawing/2014/main" id="{7A03C163-1DCC-2ECE-3EFD-68FE058AA51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8155"/>
          <a:stretch>
            <a:fillRect/>
          </a:stretch>
        </p:blipFill>
        <p:spPr bwMode="auto">
          <a:xfrm>
            <a:off x="6071616" y="1164981"/>
            <a:ext cx="2395861" cy="18762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14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1A1A1A"/>
        </a:solidFill>
        <a:effectLst/>
      </p:bgPr>
    </p:bg>
    <p:spTree>
      <p:nvGrpSpPr>
        <p:cNvPr id="1" name=""/>
        <p:cNvGrpSpPr/>
        <p:nvPr/>
      </p:nvGrpSpPr>
      <p:grpSpPr>
        <a:xfrm>
          <a:off x="0" y="0"/>
          <a:ext cx="0" cy="0"/>
          <a:chOff x="0" y="0"/>
          <a:chExt cx="0" cy="0"/>
        </a:xfrm>
      </p:grpSpPr>
      <p:sp>
        <p:nvSpPr>
          <p:cNvPr id="2" name="Text 0"/>
          <p:cNvSpPr/>
          <p:nvPr/>
        </p:nvSpPr>
        <p:spPr>
          <a:xfrm>
            <a:off x="365760" y="182880"/>
            <a:ext cx="1828800" cy="365760"/>
          </a:xfrm>
          <a:prstGeom prst="rect">
            <a:avLst/>
          </a:prstGeom>
          <a:noFill/>
          <a:ln/>
        </p:spPr>
        <p:txBody>
          <a:bodyPr wrap="square" rtlCol="0" anchor="ctr"/>
          <a:lstStyle/>
          <a:p>
            <a:pPr marL="0" indent="0">
              <a:buNone/>
            </a:pPr>
            <a:r>
              <a:rPr lang="en-US" sz="1600" dirty="0">
                <a:solidFill>
                  <a:srgbClr val="888888"/>
                </a:solidFill>
                <a:latin typeface="Georgia" pitchFamily="34" charset="0"/>
                <a:ea typeface="Georgia" pitchFamily="34" charset="-122"/>
                <a:cs typeface="Georgia" pitchFamily="34" charset="-120"/>
              </a:rPr>
              <a:t>Quote 7</a:t>
            </a:r>
            <a:endParaRPr lang="en-US" sz="1600" dirty="0"/>
          </a:p>
        </p:txBody>
      </p:sp>
      <p:sp>
        <p:nvSpPr>
          <p:cNvPr id="3" name="Text 1"/>
          <p:cNvSpPr/>
          <p:nvPr/>
        </p:nvSpPr>
        <p:spPr>
          <a:xfrm>
            <a:off x="365760" y="548640"/>
            <a:ext cx="8412480" cy="731520"/>
          </a:xfrm>
          <a:prstGeom prst="rect">
            <a:avLst/>
          </a:prstGeom>
          <a:noFill/>
          <a:ln/>
        </p:spPr>
        <p:txBody>
          <a:bodyPr wrap="square" rtlCol="0" anchor="ctr"/>
          <a:lstStyle/>
          <a:p>
            <a:pPr marL="0" indent="0">
              <a:buNone/>
            </a:pPr>
            <a:r>
              <a:rPr lang="en-US" sz="2600" i="1" dirty="0">
                <a:solidFill>
                  <a:srgbClr val="E0E0E0"/>
                </a:solidFill>
                <a:latin typeface="Georgia" pitchFamily="34" charset="0"/>
                <a:ea typeface="Georgia" pitchFamily="34" charset="-122"/>
                <a:cs typeface="Georgia" pitchFamily="34" charset="-120"/>
              </a:rPr>
              <a:t>[Laughing] "We came, we saw, he died."</a:t>
            </a:r>
            <a:endParaRPr lang="en-US" sz="2600" dirty="0"/>
          </a:p>
        </p:txBody>
      </p:sp>
      <p:sp>
        <p:nvSpPr>
          <p:cNvPr id="6" name="Shape 4"/>
          <p:cNvSpPr/>
          <p:nvPr/>
        </p:nvSpPr>
        <p:spPr>
          <a:xfrm>
            <a:off x="365760" y="2377440"/>
            <a:ext cx="54864" cy="822960"/>
          </a:xfrm>
          <a:prstGeom prst="rect">
            <a:avLst/>
          </a:prstGeom>
          <a:solidFill>
            <a:srgbClr val="8B0000"/>
          </a:solidFill>
          <a:ln/>
        </p:spPr>
        <p:txBody>
          <a:bodyPr/>
          <a:lstStyle/>
          <a:p>
            <a:endParaRPr lang="en-CA"/>
          </a:p>
        </p:txBody>
      </p:sp>
      <p:sp>
        <p:nvSpPr>
          <p:cNvPr id="7" name="Text 5"/>
          <p:cNvSpPr/>
          <p:nvPr/>
        </p:nvSpPr>
        <p:spPr>
          <a:xfrm>
            <a:off x="502920" y="2377440"/>
            <a:ext cx="4572000" cy="365760"/>
          </a:xfrm>
          <a:prstGeom prst="rect">
            <a:avLst/>
          </a:prstGeom>
          <a:noFill/>
          <a:ln/>
        </p:spPr>
        <p:txBody>
          <a:bodyPr wrap="square" rtlCol="0" anchor="ctr"/>
          <a:lstStyle/>
          <a:p>
            <a:pPr marL="0" indent="0">
              <a:buNone/>
            </a:pPr>
            <a:r>
              <a:rPr lang="en-US" sz="2000" b="1" dirty="0">
                <a:solidFill>
                  <a:srgbClr val="8B0000"/>
                </a:solidFill>
                <a:latin typeface="Georgia" pitchFamily="34" charset="0"/>
                <a:ea typeface="Georgia" pitchFamily="34" charset="-122"/>
                <a:cs typeface="Georgia" pitchFamily="34" charset="-120"/>
              </a:rPr>
              <a:t>Hillary Clinton</a:t>
            </a:r>
            <a:endParaRPr lang="en-US" sz="2000" dirty="0"/>
          </a:p>
        </p:txBody>
      </p:sp>
      <p:sp>
        <p:nvSpPr>
          <p:cNvPr id="8" name="Text 6"/>
          <p:cNvSpPr/>
          <p:nvPr/>
        </p:nvSpPr>
        <p:spPr>
          <a:xfrm>
            <a:off x="502920" y="2697480"/>
            <a:ext cx="4572000" cy="256032"/>
          </a:xfrm>
          <a:prstGeom prst="rect">
            <a:avLst/>
          </a:prstGeom>
          <a:noFill/>
          <a:ln/>
        </p:spPr>
        <p:txBody>
          <a:bodyPr wrap="square" rtlCol="0" anchor="ctr"/>
          <a:lstStyle/>
          <a:p>
            <a:pPr marL="0" indent="0">
              <a:buNone/>
            </a:pPr>
            <a:r>
              <a:rPr lang="en-US" sz="1300" dirty="0">
                <a:solidFill>
                  <a:srgbClr val="888888"/>
                </a:solidFill>
                <a:latin typeface="Georgia" pitchFamily="34" charset="0"/>
                <a:ea typeface="Georgia" pitchFamily="34" charset="-122"/>
                <a:cs typeface="Georgia" pitchFamily="34" charset="-120"/>
              </a:rPr>
              <a:t>U.S. Secretary of State</a:t>
            </a:r>
            <a:endParaRPr lang="en-US" sz="1300" dirty="0"/>
          </a:p>
        </p:txBody>
      </p:sp>
      <p:sp>
        <p:nvSpPr>
          <p:cNvPr id="9" name="Text 7"/>
          <p:cNvSpPr/>
          <p:nvPr/>
        </p:nvSpPr>
        <p:spPr>
          <a:xfrm>
            <a:off x="502920" y="2907792"/>
            <a:ext cx="4572000" cy="256032"/>
          </a:xfrm>
          <a:prstGeom prst="rect">
            <a:avLst/>
          </a:prstGeom>
          <a:noFill/>
          <a:ln/>
        </p:spPr>
        <p:txBody>
          <a:bodyPr wrap="square" rtlCol="0" anchor="ctr"/>
          <a:lstStyle/>
          <a:p>
            <a:pPr marL="0" indent="0">
              <a:buNone/>
            </a:pPr>
            <a:r>
              <a:rPr lang="en-US" sz="1100" dirty="0">
                <a:solidFill>
                  <a:srgbClr val="888888"/>
                </a:solidFill>
                <a:latin typeface="Georgia" pitchFamily="34" charset="0"/>
                <a:ea typeface="Georgia" pitchFamily="34" charset="-122"/>
                <a:cs typeface="Georgia" pitchFamily="34" charset="-120"/>
              </a:rPr>
              <a:t>CBS interview on the death of Muammar Gaddafi, October 2011</a:t>
            </a:r>
            <a:endParaRPr lang="en-US" sz="1100" dirty="0"/>
          </a:p>
        </p:txBody>
      </p:sp>
      <p:sp>
        <p:nvSpPr>
          <p:cNvPr id="10" name="Shape 8"/>
          <p:cNvSpPr/>
          <p:nvPr/>
        </p:nvSpPr>
        <p:spPr>
          <a:xfrm>
            <a:off x="365760" y="3383279"/>
            <a:ext cx="11338560" cy="1710397"/>
          </a:xfrm>
          <a:prstGeom prst="rect">
            <a:avLst/>
          </a:prstGeom>
          <a:solidFill>
            <a:srgbClr val="2A2A2A"/>
          </a:solidFill>
          <a:ln/>
        </p:spPr>
        <p:txBody>
          <a:bodyPr/>
          <a:lstStyle/>
          <a:p>
            <a:endParaRPr lang="en-CA"/>
          </a:p>
        </p:txBody>
      </p:sp>
      <p:sp>
        <p:nvSpPr>
          <p:cNvPr id="11" name="Text 9"/>
          <p:cNvSpPr/>
          <p:nvPr/>
        </p:nvSpPr>
        <p:spPr>
          <a:xfrm>
            <a:off x="548640" y="3474720"/>
            <a:ext cx="1828800" cy="274320"/>
          </a:xfrm>
          <a:prstGeom prst="rect">
            <a:avLst/>
          </a:prstGeom>
          <a:noFill/>
          <a:ln/>
        </p:spPr>
        <p:txBody>
          <a:bodyPr wrap="square" rtlCol="0" anchor="ctr"/>
          <a:lstStyle/>
          <a:p>
            <a:pPr marL="0" indent="0">
              <a:buNone/>
            </a:pPr>
            <a:r>
              <a:rPr lang="en-US" sz="1000" b="1" dirty="0">
                <a:solidFill>
                  <a:srgbClr val="8B0000"/>
                </a:solidFill>
                <a:latin typeface="Georgia" pitchFamily="34" charset="0"/>
                <a:ea typeface="Georgia" pitchFamily="34" charset="-122"/>
                <a:cs typeface="Georgia" pitchFamily="34" charset="-120"/>
              </a:rPr>
              <a:t>CONTEXT</a:t>
            </a:r>
            <a:endParaRPr lang="en-US" sz="1000" dirty="0"/>
          </a:p>
        </p:txBody>
      </p:sp>
      <p:sp>
        <p:nvSpPr>
          <p:cNvPr id="12" name="Text 10"/>
          <p:cNvSpPr/>
          <p:nvPr/>
        </p:nvSpPr>
        <p:spPr>
          <a:xfrm>
            <a:off x="548640" y="3703320"/>
            <a:ext cx="10972800" cy="1257300"/>
          </a:xfrm>
          <a:prstGeom prst="rect">
            <a:avLst/>
          </a:prstGeom>
          <a:noFill/>
          <a:ln/>
        </p:spPr>
        <p:txBody>
          <a:bodyPr wrap="square" rtlCol="0" anchor="t"/>
          <a:lstStyle/>
          <a:p>
            <a:pPr marL="0" indent="0">
              <a:buNone/>
            </a:pPr>
            <a:r>
              <a:rPr lang="en-US" sz="1200" dirty="0">
                <a:solidFill>
                  <a:srgbClr val="E0E0E0"/>
                </a:solidFill>
                <a:latin typeface="Georgia" pitchFamily="34" charset="0"/>
                <a:ea typeface="Georgia" pitchFamily="34" charset="-122"/>
                <a:cs typeface="Georgia" pitchFamily="34" charset="-120"/>
              </a:rPr>
              <a:t>Clinton had just learned of Libya’s leader Muammar Gaddafi's death. The phrase echoes Julius Caesar's "Veni, </a:t>
            </a:r>
            <a:r>
              <a:rPr lang="en-US" sz="1200" dirty="0" err="1">
                <a:solidFill>
                  <a:srgbClr val="E0E0E0"/>
                </a:solidFill>
                <a:latin typeface="Georgia" pitchFamily="34" charset="0"/>
                <a:ea typeface="Georgia" pitchFamily="34" charset="-122"/>
                <a:cs typeface="Georgia" pitchFamily="34" charset="-120"/>
              </a:rPr>
              <a:t>vidi</a:t>
            </a:r>
            <a:r>
              <a:rPr lang="en-US" sz="1200" dirty="0">
                <a:solidFill>
                  <a:srgbClr val="E0E0E0"/>
                </a:solidFill>
                <a:latin typeface="Georgia" pitchFamily="34" charset="0"/>
                <a:ea typeface="Georgia" pitchFamily="34" charset="-122"/>
                <a:cs typeface="Georgia" pitchFamily="34" charset="-120"/>
              </a:rPr>
              <a:t>, vici" </a:t>
            </a:r>
          </a:p>
          <a:p>
            <a:pPr marL="0" indent="0">
              <a:buNone/>
            </a:pPr>
            <a:r>
              <a:rPr lang="en-US" sz="1200" dirty="0">
                <a:solidFill>
                  <a:srgbClr val="E0E0E0"/>
                </a:solidFill>
                <a:latin typeface="Georgia" pitchFamily="34" charset="0"/>
                <a:ea typeface="Georgia" pitchFamily="34" charset="-122"/>
                <a:cs typeface="Georgia" pitchFamily="34" charset="-120"/>
              </a:rPr>
              <a:t>("I came, I saw, I conquered"), reportedly written to the Roman Senate after a swift military victory in 47 BC. The NATO </a:t>
            </a:r>
          </a:p>
          <a:p>
            <a:pPr marL="0" indent="0">
              <a:buNone/>
            </a:pPr>
            <a:r>
              <a:rPr lang="en-US" sz="1200" dirty="0">
                <a:solidFill>
                  <a:srgbClr val="E0E0E0"/>
                </a:solidFill>
                <a:latin typeface="Georgia" pitchFamily="34" charset="0"/>
                <a:ea typeface="Georgia" pitchFamily="34" charset="-122"/>
                <a:cs typeface="Georgia" pitchFamily="34" charset="-120"/>
              </a:rPr>
              <a:t>intervention was justified as protecting civilians during the Arab Spring. At the time of his death, Libya had the highest </a:t>
            </a:r>
          </a:p>
          <a:p>
            <a:pPr marL="0" indent="0">
              <a:buNone/>
            </a:pPr>
            <a:r>
              <a:rPr lang="en-US" sz="1200" dirty="0">
                <a:solidFill>
                  <a:srgbClr val="E0E0E0"/>
                </a:solidFill>
                <a:latin typeface="Georgia" pitchFamily="34" charset="0"/>
                <a:ea typeface="Georgia" pitchFamily="34" charset="-122"/>
                <a:cs typeface="Georgia" pitchFamily="34" charset="-120"/>
              </a:rPr>
              <a:t>Human Development Index in Africa. Gaddafi had recently proposed a gold-backed African currency to rival the dollar. </a:t>
            </a:r>
          </a:p>
          <a:p>
            <a:pPr marL="0" indent="0">
              <a:buNone/>
            </a:pPr>
            <a:r>
              <a:rPr lang="en-US" sz="1200" dirty="0">
                <a:solidFill>
                  <a:srgbClr val="E0E0E0"/>
                </a:solidFill>
                <a:latin typeface="Georgia" pitchFamily="34" charset="0"/>
                <a:ea typeface="Georgia" pitchFamily="34" charset="-122"/>
                <a:cs typeface="Georgia" pitchFamily="34" charset="-120"/>
              </a:rPr>
              <a:t>Following the intervention, Libya collapsed into civil war; open-air slave markets have since been documented in the country. </a:t>
            </a:r>
          </a:p>
          <a:p>
            <a:endParaRPr lang="en-US" sz="1200" dirty="0">
              <a:solidFill>
                <a:srgbClr val="E0E0E0"/>
              </a:solidFill>
              <a:latin typeface="Georgia" pitchFamily="34" charset="0"/>
              <a:ea typeface="Georgia" pitchFamily="34" charset="-122"/>
              <a:cs typeface="Georgia" pitchFamily="34" charset="-120"/>
            </a:endParaRPr>
          </a:p>
          <a:p>
            <a:r>
              <a:rPr lang="en-US" sz="1200" dirty="0">
                <a:solidFill>
                  <a:srgbClr val="E0E0E0"/>
                </a:solidFill>
                <a:latin typeface="Georgia" pitchFamily="34" charset="0"/>
                <a:ea typeface="Georgia" pitchFamily="34" charset="-122"/>
                <a:cs typeface="Georgia" pitchFamily="34" charset="-120"/>
              </a:rPr>
              <a:t>Consider: Can you laugh at liberation? What kind of victory gets celebrated this way?</a:t>
            </a:r>
            <a:endParaRPr lang="en-US" sz="1200" dirty="0"/>
          </a:p>
        </p:txBody>
      </p:sp>
      <p:pic>
        <p:nvPicPr>
          <p:cNvPr id="13" name="Clinton-on-Qaddafi-We-came-we-saw-he-die_Media_mlz3-OzcExI_001_720p">
            <a:hlinkClick r:id="" action="ppaction://media"/>
            <a:extLst>
              <a:ext uri="{FF2B5EF4-FFF2-40B4-BE49-F238E27FC236}">
                <a16:creationId xmlns:a16="http://schemas.microsoft.com/office/drawing/2014/main" id="{9E97310B-C1CF-F4A6-607D-98EAC027EF8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15603" y="1318846"/>
            <a:ext cx="3342640" cy="18802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1" fill="hold" display="0">
                  <p:stCondLst>
                    <p:cond delay="indefinite"/>
                  </p:stCondLst>
                </p:cTn>
                <p:tgtEl>
                  <p:spTgt spid="13"/>
                </p:tgtEl>
              </p:cMediaNode>
            </p:video>
          </p:childTnLst>
        </p:cTn>
      </p:par>
    </p:tnLst>
    <p:bldLst>
      <p:bldP spid="6" grpId="0" animBg="1"/>
      <p:bldP spid="7" grpId="0" animBg="1"/>
      <p:bldP spid="8" grpId="0" animBg="1"/>
      <p:bldP spid="9" grpId="0" animBg="1"/>
      <p:bldP spid="10" grpId="0" animBg="1"/>
      <p:bldP spid="11" grpId="0" animBg="1"/>
      <p:bldP spid="12"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75</TotalTime>
  <Words>1383</Words>
  <Application>Microsoft Office PowerPoint</Application>
  <PresentationFormat>On-screen Show (16:9)</PresentationFormat>
  <Paragraphs>132</Paragraphs>
  <Slides>12</Slides>
  <Notes>12</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Georgia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Contemporary Voices: An Encounter</dc:title>
  <dc:subject>PptxGenJS Presentation</dc:subject>
  <dc:creator>PptxGenJS</dc:creator>
  <cp:lastModifiedBy>Ryan Russell</cp:lastModifiedBy>
  <cp:revision>5</cp:revision>
  <dcterms:created xsi:type="dcterms:W3CDTF">2026-01-25T19:37:17Z</dcterms:created>
  <dcterms:modified xsi:type="dcterms:W3CDTF">2026-01-25T20:59:45Z</dcterms:modified>
</cp:coreProperties>
</file>